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85" r:id="rId11"/>
    <p:sldId id="28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95" r:id="rId36"/>
    <p:sldId id="297" r:id="rId37"/>
    <p:sldId id="299" r:id="rId38"/>
    <p:sldId id="293" r:id="rId39"/>
    <p:sldId id="300" r:id="rId40"/>
    <p:sldId id="301" r:id="rId41"/>
    <p:sldId id="302" r:id="rId42"/>
    <p:sldId id="303" r:id="rId43"/>
    <p:sldId id="307" r:id="rId44"/>
    <p:sldId id="304" r:id="rId45"/>
    <p:sldId id="305" r:id="rId46"/>
    <p:sldId id="306" r:id="rId47"/>
    <p:sldId id="308" r:id="rId48"/>
    <p:sldId id="310" r:id="rId49"/>
    <p:sldId id="309" r:id="rId50"/>
    <p:sldId id="261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3C1A0F1-991F-498D-83BA-871C9415C978}">
          <p14:sldIdLst>
            <p14:sldId id="256"/>
            <p14:sldId id="257"/>
          </p14:sldIdLst>
        </p14:section>
        <p14:section name="Локализация и интернационализация (термины)" id="{4C62F6CD-700A-4F63-B54E-3F57103040C4}">
          <p14:sldIdLst>
            <p14:sldId id="259"/>
            <p14:sldId id="260"/>
            <p14:sldId id="262"/>
          </p14:sldIdLst>
        </p14:section>
        <p14:section name="Интернационализация ПО" id="{FA0ADA89-0012-4D39-AAEB-41EBDF006C93}">
          <p14:sldIdLst>
            <p14:sldId id="263"/>
            <p14:sldId id="264"/>
            <p14:sldId id="265"/>
          </p14:sldIdLst>
        </p14:section>
        <p14:section name="Элементы интерфейса" id="{E94F62D9-0324-4689-A98F-C51CD6FE9616}">
          <p14:sldIdLst>
            <p14:sldId id="266"/>
          </p14:sldIdLst>
        </p14:section>
        <p14:section name="Календари" id="{1F01FC17-547F-4C35-AF3C-51BA915625A5}">
          <p14:sldIdLst>
            <p14:sldId id="285"/>
          </p14:sldIdLst>
        </p14:section>
        <p14:section name="Дата и время" id="{54D0E5A7-8FAE-4F94-9FE9-C6242F846F7E}">
          <p14:sldIdLst>
            <p14:sldId id="286"/>
            <p14:sldId id="267"/>
          </p14:sldIdLst>
        </p14:section>
        <p14:section name="Временные зоны" id="{CC9EB2E5-6630-4DE5-9EAA-2316AE008324}">
          <p14:sldIdLst>
            <p14:sldId id="268"/>
          </p14:sldIdLst>
        </p14:section>
        <p14:section name="Числа" id="{B19AA5F4-A5F2-4945-8464-AFD4A54A464E}">
          <p14:sldIdLst>
            <p14:sldId id="269"/>
          </p14:sldIdLst>
        </p14:section>
        <p14:section name="Валюты" id="{B1894F2D-2B0E-430A-8EEA-252AE3AAB0EF}">
          <p14:sldIdLst>
            <p14:sldId id="270"/>
          </p14:sldIdLst>
        </p14:section>
        <p14:section name="Единицы" id="{A17FDFB1-EECF-4FD3-B591-7F7863145F0A}">
          <p14:sldIdLst>
            <p14:sldId id="271"/>
          </p14:sldIdLst>
        </p14:section>
        <p14:section name="Адреса" id="{94127D43-9AAA-49FC-8E12-3A0FFC85ABDA}">
          <p14:sldIdLst>
            <p14:sldId id="272"/>
          </p14:sldIdLst>
        </p14:section>
        <p14:section name="Телефонные номера" id="{7FEF1069-CAB0-4748-9B22-820EC1104BCE}">
          <p14:sldIdLst>
            <p14:sldId id="273"/>
          </p14:sldIdLst>
        </p14:section>
        <p14:section name="Практики интернационализации" id="{4D080B87-B670-47F2-AEF6-1C3FDA4B0B3B}">
          <p14:sldIdLst>
            <p14:sldId id="274"/>
            <p14:sldId id="275"/>
            <p14:sldId id="276"/>
            <p14:sldId id="277"/>
            <p14:sldId id="278"/>
          </p14:sldIdLst>
        </p14:section>
        <p14:section name="Интернационализация в .Net" id="{1FBBA207-AA6A-4C8C-9924-FD6DE6D6CCB0}">
          <p14:sldIdLst>
            <p14:sldId id="279"/>
            <p14:sldId id="280"/>
          </p14:sldIdLst>
        </p14:section>
        <p14:section name="System.Globalization" id="{662D3E5F-E45B-4A62-88A4-B0C8371FE1F6}">
          <p14:sldIdLst>
            <p14:sldId id="282"/>
          </p14:sldIdLst>
        </p14:section>
        <p14:section name="Культура и регион" id="{A7AE082E-2E7F-4390-8147-77CE41416928}">
          <p14:sldIdLst>
            <p14:sldId id="283"/>
            <p14:sldId id="287"/>
          </p14:sldIdLst>
        </p14:section>
        <p14:section name="CultureInfo и RegionInfo" id="{D750AF05-204B-41A1-BDD7-728775DC807F}">
          <p14:sldIdLst>
            <p14:sldId id="288"/>
            <p14:sldId id="289"/>
            <p14:sldId id="290"/>
          </p14:sldIdLst>
        </p14:section>
        <p14:section name="Типы для даты и времени" id="{18477BDE-5C78-4EB3-B358-92C4ED27E228}">
          <p14:sldIdLst>
            <p14:sldId id="291"/>
          </p14:sldIdLst>
        </p14:section>
        <p14:section name="DateTimeFormatInfo" id="{FC43CA73-272C-41E5-806E-E6F7F76BB9B9}">
          <p14:sldIdLst>
            <p14:sldId id="292"/>
            <p14:sldId id="294"/>
          </p14:sldIdLst>
        </p14:section>
        <p14:section name="Calendar" id="{D23326B7-37D9-4C2D-A06E-2B75440A352C}">
          <p14:sldIdLst>
            <p14:sldId id="295"/>
          </p14:sldIdLst>
        </p14:section>
        <p14:section name="TimeZoneInfo" id="{2290572F-C3ED-4A33-B2A3-B0F852BA2C5C}">
          <p14:sldIdLst>
            <p14:sldId id="297"/>
            <p14:sldId id="299"/>
          </p14:sldIdLst>
        </p14:section>
        <p14:section name="Ресурсы" id="{B9B3C764-9773-484F-987C-994A2D7172EA}">
          <p14:sldIdLst>
            <p14:sldId id="293"/>
            <p14:sldId id="300"/>
          </p14:sldIdLst>
        </p14:section>
        <p14:section name="Manifest resources" id="{A24B8DCD-5D2B-4F28-A25C-D16E82724F08}">
          <p14:sldIdLst>
            <p14:sldId id="301"/>
          </p14:sldIdLst>
        </p14:section>
        <p14:section name="Типизированные ресурсы" id="{BE75C201-B654-4F61-BB59-58C40475FCF8}">
          <p14:sldIdLst>
            <p14:sldId id="302"/>
            <p14:sldId id="303"/>
          </p14:sldIdLst>
        </p14:section>
        <p14:section name="Demo. Типизированные ресурсы" id="{58E08469-71EE-4680-9105-1C0FA1EDB823}">
          <p14:sldIdLst>
            <p14:sldId id="307"/>
          </p14:sldIdLst>
        </p14:section>
        <p14:section name="API работы с ресурсами (.resources)" id="{8F37541E-5A38-4B9E-9AAB-91BDF1B3600D}">
          <p14:sldIdLst>
            <p14:sldId id="304"/>
          </p14:sldIdLst>
        </p14:section>
        <p14:section name="Типизированные обертки" id="{681440E3-9B5F-456D-9C4F-E3662C6377BC}">
          <p14:sldIdLst>
            <p14:sldId id="305"/>
            <p14:sldId id="306"/>
          </p14:sldIdLst>
        </p14:section>
        <p14:section name="Локализованные ресурсы" id="{22343D97-3DA5-4A4A-905F-C40E423128C4}">
          <p14:sldIdLst>
            <p14:sldId id="308"/>
          </p14:sldIdLst>
        </p14:section>
        <p14:section name="Demo. Локализованные ресурсы" id="{A9F7FDA6-0156-473B-957F-30B0C6AE1CA2}">
          <p14:sldIdLst>
            <p14:sldId id="310"/>
          </p14:sldIdLst>
        </p14:section>
        <p14:section name="Microsoft.Extensions.Localization" id="{BF6C2564-8448-4BAD-8677-90F85B2D2399}">
          <p14:sldIdLst>
            <p14:sldId id="309"/>
          </p14:sldIdLst>
        </p14:section>
        <p14:section name="Summary" id="{E5E9EACD-A0AA-4F60-B092-329AE4847CCA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5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38CCC-6035-4FCC-BDC4-DAB6255726BC}" type="doc">
      <dgm:prSet loTypeId="urn:microsoft.com/office/officeart/2005/8/layout/target3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3D6AF5DB-986D-4FEB-8A9B-094E1A87FD9A}">
      <dgm:prSet/>
      <dgm:spPr/>
      <dgm:t>
        <a:bodyPr/>
        <a:lstStyle/>
        <a:p>
          <a:pPr rtl="0"/>
          <a:r>
            <a:rPr lang="ru-RU" baseline="0" dirty="0" smtClean="0"/>
            <a:t>Локализация контента (бизнес-данных, данных приложения, …)</a:t>
          </a:r>
          <a:endParaRPr lang="ru-RU" dirty="0"/>
        </a:p>
      </dgm:t>
    </dgm:pt>
    <dgm:pt modelId="{F2EA7A0C-A8BC-4AC3-BD4D-512CC9B454FE}" type="parTrans" cxnId="{4BCC47E6-030B-4D1D-88B5-70537834F4C0}">
      <dgm:prSet/>
      <dgm:spPr/>
      <dgm:t>
        <a:bodyPr/>
        <a:lstStyle/>
        <a:p>
          <a:endParaRPr lang="en-US"/>
        </a:p>
      </dgm:t>
    </dgm:pt>
    <dgm:pt modelId="{775641A7-8560-48ED-813A-1D6D8173D3C3}" type="sibTrans" cxnId="{4BCC47E6-030B-4D1D-88B5-70537834F4C0}">
      <dgm:prSet/>
      <dgm:spPr/>
      <dgm:t>
        <a:bodyPr/>
        <a:lstStyle/>
        <a:p>
          <a:endParaRPr lang="en-US"/>
        </a:p>
      </dgm:t>
    </dgm:pt>
    <dgm:pt modelId="{C62805F0-2BA7-4B9E-8A93-86991BBFB050}">
      <dgm:prSet/>
      <dgm:spPr/>
      <dgm:t>
        <a:bodyPr/>
        <a:lstStyle/>
        <a:p>
          <a:pPr rtl="0"/>
          <a:r>
            <a:rPr lang="ru-RU" baseline="0" dirty="0" smtClean="0"/>
            <a:t>Локализация интерфейса</a:t>
          </a:r>
          <a:endParaRPr lang="ru-RU" dirty="0"/>
        </a:p>
      </dgm:t>
    </dgm:pt>
    <dgm:pt modelId="{B320DAA7-7A21-40C2-8ACA-1801B9009427}" type="parTrans" cxnId="{3DD5072F-703E-498C-A07E-D379C3BCA665}">
      <dgm:prSet/>
      <dgm:spPr/>
      <dgm:t>
        <a:bodyPr/>
        <a:lstStyle/>
        <a:p>
          <a:endParaRPr lang="en-US"/>
        </a:p>
      </dgm:t>
    </dgm:pt>
    <dgm:pt modelId="{96D01938-4158-47FB-8D76-AF24DEC3215B}" type="sibTrans" cxnId="{3DD5072F-703E-498C-A07E-D379C3BCA665}">
      <dgm:prSet/>
      <dgm:spPr/>
      <dgm:t>
        <a:bodyPr/>
        <a:lstStyle/>
        <a:p>
          <a:endParaRPr lang="en-US"/>
        </a:p>
      </dgm:t>
    </dgm:pt>
    <dgm:pt modelId="{71A8A150-FAFE-4076-92A9-56AFFBBDE52E}">
      <dgm:prSet/>
      <dgm:spPr/>
      <dgm:t>
        <a:bodyPr/>
        <a:lstStyle/>
        <a:p>
          <a:pPr rtl="0"/>
          <a:r>
            <a:rPr lang="ru-RU" baseline="0" dirty="0" smtClean="0"/>
            <a:t>Статические элементы</a:t>
          </a:r>
          <a:endParaRPr lang="ru-RU" dirty="0"/>
        </a:p>
      </dgm:t>
    </dgm:pt>
    <dgm:pt modelId="{DC7AB687-4826-4C4B-BF58-79774FD6D369}" type="parTrans" cxnId="{50D487E9-0E3C-4965-963B-E339F381AAFC}">
      <dgm:prSet/>
      <dgm:spPr/>
      <dgm:t>
        <a:bodyPr/>
        <a:lstStyle/>
        <a:p>
          <a:endParaRPr lang="en-US"/>
        </a:p>
      </dgm:t>
    </dgm:pt>
    <dgm:pt modelId="{FCF8FA84-4CAC-4C61-9A86-7A187324EB2D}" type="sibTrans" cxnId="{50D487E9-0E3C-4965-963B-E339F381AAFC}">
      <dgm:prSet/>
      <dgm:spPr/>
      <dgm:t>
        <a:bodyPr/>
        <a:lstStyle/>
        <a:p>
          <a:endParaRPr lang="en-US"/>
        </a:p>
      </dgm:t>
    </dgm:pt>
    <dgm:pt modelId="{A4E1D9BE-94B4-428C-8FE8-945392AD38F6}">
      <dgm:prSet/>
      <dgm:spPr/>
      <dgm:t>
        <a:bodyPr/>
        <a:lstStyle/>
        <a:p>
          <a:pPr rtl="0"/>
          <a:r>
            <a:rPr lang="ru-RU" baseline="0" dirty="0" smtClean="0"/>
            <a:t>Текст</a:t>
          </a:r>
          <a:endParaRPr lang="ru-RU" dirty="0"/>
        </a:p>
      </dgm:t>
    </dgm:pt>
    <dgm:pt modelId="{ADC92B83-272F-4FA9-966A-EAB5FC73506F}" type="parTrans" cxnId="{BDCBB799-018A-453E-B3B1-98A5DF4EB743}">
      <dgm:prSet/>
      <dgm:spPr/>
      <dgm:t>
        <a:bodyPr/>
        <a:lstStyle/>
        <a:p>
          <a:endParaRPr lang="en-US"/>
        </a:p>
      </dgm:t>
    </dgm:pt>
    <dgm:pt modelId="{EFB24D51-14B4-4270-B6DA-02AEAF49139E}" type="sibTrans" cxnId="{BDCBB799-018A-453E-B3B1-98A5DF4EB743}">
      <dgm:prSet/>
      <dgm:spPr/>
      <dgm:t>
        <a:bodyPr/>
        <a:lstStyle/>
        <a:p>
          <a:endParaRPr lang="en-US"/>
        </a:p>
      </dgm:t>
    </dgm:pt>
    <dgm:pt modelId="{090C0B1E-0C32-451E-8998-236BE4D16648}">
      <dgm:prSet/>
      <dgm:spPr/>
      <dgm:t>
        <a:bodyPr/>
        <a:lstStyle/>
        <a:p>
          <a:pPr rtl="0"/>
          <a:r>
            <a:rPr lang="ru-RU" baseline="0" dirty="0" smtClean="0"/>
            <a:t>Изображения</a:t>
          </a:r>
          <a:endParaRPr lang="ru-RU" dirty="0"/>
        </a:p>
      </dgm:t>
    </dgm:pt>
    <dgm:pt modelId="{A6F7BD28-D305-4BD2-8577-59A9C38494F2}" type="parTrans" cxnId="{E25D58F2-5E8F-4FD6-8E95-CFE72117D570}">
      <dgm:prSet/>
      <dgm:spPr/>
      <dgm:t>
        <a:bodyPr/>
        <a:lstStyle/>
        <a:p>
          <a:endParaRPr lang="en-US"/>
        </a:p>
      </dgm:t>
    </dgm:pt>
    <dgm:pt modelId="{C4F4163B-1434-4FA4-AC92-302F3EC794E9}" type="sibTrans" cxnId="{E25D58F2-5E8F-4FD6-8E95-CFE72117D570}">
      <dgm:prSet/>
      <dgm:spPr/>
      <dgm:t>
        <a:bodyPr/>
        <a:lstStyle/>
        <a:p>
          <a:endParaRPr lang="en-US"/>
        </a:p>
      </dgm:t>
    </dgm:pt>
    <dgm:pt modelId="{EB91CE0E-B555-481F-8A9C-C9F1E781089D}">
      <dgm:prSet/>
      <dgm:spPr/>
      <dgm:t>
        <a:bodyPr/>
        <a:lstStyle/>
        <a:p>
          <a:pPr rtl="0"/>
          <a:r>
            <a:rPr lang="ru-RU" baseline="0" dirty="0" smtClean="0"/>
            <a:t>Динамические элементы</a:t>
          </a:r>
          <a:endParaRPr lang="ru-RU" dirty="0"/>
        </a:p>
      </dgm:t>
    </dgm:pt>
    <dgm:pt modelId="{B3F5BC93-AE6A-4800-A57E-A663E96403E5}" type="parTrans" cxnId="{49B8AFD3-196E-4B7D-99E0-5330EFEBE1D3}">
      <dgm:prSet/>
      <dgm:spPr/>
      <dgm:t>
        <a:bodyPr/>
        <a:lstStyle/>
        <a:p>
          <a:endParaRPr lang="en-US"/>
        </a:p>
      </dgm:t>
    </dgm:pt>
    <dgm:pt modelId="{F25CD147-A4D2-404D-BA65-E4704856F602}" type="sibTrans" cxnId="{49B8AFD3-196E-4B7D-99E0-5330EFEBE1D3}">
      <dgm:prSet/>
      <dgm:spPr/>
      <dgm:t>
        <a:bodyPr/>
        <a:lstStyle/>
        <a:p>
          <a:endParaRPr lang="en-US"/>
        </a:p>
      </dgm:t>
    </dgm:pt>
    <dgm:pt modelId="{840A41E0-5FF8-4DEE-9EEE-1AB4A3B6FFD9}">
      <dgm:prSet/>
      <dgm:spPr/>
      <dgm:t>
        <a:bodyPr/>
        <a:lstStyle/>
        <a:p>
          <a:pPr rtl="0"/>
          <a:r>
            <a:rPr lang="ru-RU" baseline="0" dirty="0" smtClean="0"/>
            <a:t>Дата </a:t>
          </a:r>
          <a:r>
            <a:rPr lang="en-US" baseline="0" dirty="0" smtClean="0"/>
            <a:t>/</a:t>
          </a:r>
          <a:r>
            <a:rPr lang="ru-RU" baseline="0" dirty="0" smtClean="0"/>
            <a:t> Время </a:t>
          </a:r>
          <a:r>
            <a:rPr lang="en-US" baseline="0" dirty="0" smtClean="0"/>
            <a:t>/</a:t>
          </a:r>
          <a:r>
            <a:rPr lang="ru-RU" baseline="0" dirty="0" smtClean="0"/>
            <a:t> Календарь</a:t>
          </a:r>
          <a:endParaRPr lang="ru-RU" dirty="0"/>
        </a:p>
      </dgm:t>
    </dgm:pt>
    <dgm:pt modelId="{FBBE0C74-C36A-4F9B-BBAB-F3EFFAA9B7D7}" type="parTrans" cxnId="{0BC0B00A-64FE-4D9A-B59A-8CFC71F11F5E}">
      <dgm:prSet/>
      <dgm:spPr/>
      <dgm:t>
        <a:bodyPr/>
        <a:lstStyle/>
        <a:p>
          <a:endParaRPr lang="en-US"/>
        </a:p>
      </dgm:t>
    </dgm:pt>
    <dgm:pt modelId="{EC9AA900-FBAF-4F5F-BC71-3718070677BC}" type="sibTrans" cxnId="{0BC0B00A-64FE-4D9A-B59A-8CFC71F11F5E}">
      <dgm:prSet/>
      <dgm:spPr/>
      <dgm:t>
        <a:bodyPr/>
        <a:lstStyle/>
        <a:p>
          <a:endParaRPr lang="en-US"/>
        </a:p>
      </dgm:t>
    </dgm:pt>
    <dgm:pt modelId="{89188AD3-5887-467C-8312-B6C3099B1001}">
      <dgm:prSet/>
      <dgm:spPr/>
      <dgm:t>
        <a:bodyPr/>
        <a:lstStyle/>
        <a:p>
          <a:pPr rtl="0"/>
          <a:r>
            <a:rPr lang="ru-RU" baseline="0" dirty="0" smtClean="0"/>
            <a:t>Числа </a:t>
          </a:r>
          <a:r>
            <a:rPr lang="en-US" baseline="0" dirty="0" smtClean="0"/>
            <a:t>/</a:t>
          </a:r>
          <a:r>
            <a:rPr lang="ru-RU" baseline="0" dirty="0" smtClean="0"/>
            <a:t> Суммы (валюты)</a:t>
          </a:r>
          <a:endParaRPr lang="ru-RU" dirty="0"/>
        </a:p>
      </dgm:t>
    </dgm:pt>
    <dgm:pt modelId="{AAA2FA02-8EAC-4540-A20B-8552AA8A1731}" type="parTrans" cxnId="{57F78B9C-4DFC-4C12-A5C7-A04BE194869D}">
      <dgm:prSet/>
      <dgm:spPr/>
      <dgm:t>
        <a:bodyPr/>
        <a:lstStyle/>
        <a:p>
          <a:endParaRPr lang="en-US"/>
        </a:p>
      </dgm:t>
    </dgm:pt>
    <dgm:pt modelId="{5503E34F-FAEC-4D25-AC63-C4039D666981}" type="sibTrans" cxnId="{57F78B9C-4DFC-4C12-A5C7-A04BE194869D}">
      <dgm:prSet/>
      <dgm:spPr/>
      <dgm:t>
        <a:bodyPr/>
        <a:lstStyle/>
        <a:p>
          <a:endParaRPr lang="en-US"/>
        </a:p>
      </dgm:t>
    </dgm:pt>
    <dgm:pt modelId="{0E24860F-8E91-4263-BFA1-6E59FC4DAD1B}">
      <dgm:prSet/>
      <dgm:spPr/>
      <dgm:t>
        <a:bodyPr/>
        <a:lstStyle/>
        <a:p>
          <a:pPr rtl="0"/>
          <a:r>
            <a:rPr lang="ru-RU" baseline="0" dirty="0" smtClean="0"/>
            <a:t>Строки </a:t>
          </a:r>
          <a:r>
            <a:rPr lang="en-US" baseline="0" dirty="0" smtClean="0"/>
            <a:t>/</a:t>
          </a:r>
          <a:r>
            <a:rPr lang="ru-RU" baseline="0" dirty="0" smtClean="0"/>
            <a:t> Списки </a:t>
          </a:r>
          <a:r>
            <a:rPr lang="en-US" baseline="0" dirty="0" smtClean="0"/>
            <a:t>/</a:t>
          </a:r>
          <a:r>
            <a:rPr lang="ru-RU" baseline="0" dirty="0" smtClean="0"/>
            <a:t> Единицы измерения</a:t>
          </a:r>
          <a:endParaRPr lang="ru-RU" dirty="0"/>
        </a:p>
      </dgm:t>
    </dgm:pt>
    <dgm:pt modelId="{456930B0-B700-4AF5-A169-E7E5E31B6712}" type="parTrans" cxnId="{CB6312F6-015B-409A-8942-06908E876271}">
      <dgm:prSet/>
      <dgm:spPr/>
      <dgm:t>
        <a:bodyPr/>
        <a:lstStyle/>
        <a:p>
          <a:endParaRPr lang="en-US"/>
        </a:p>
      </dgm:t>
    </dgm:pt>
    <dgm:pt modelId="{4F640559-B799-4C09-833F-27ACE4425957}" type="sibTrans" cxnId="{CB6312F6-015B-409A-8942-06908E876271}">
      <dgm:prSet/>
      <dgm:spPr/>
      <dgm:t>
        <a:bodyPr/>
        <a:lstStyle/>
        <a:p>
          <a:endParaRPr lang="en-US"/>
        </a:p>
      </dgm:t>
    </dgm:pt>
    <dgm:pt modelId="{87409142-9485-4175-B3E5-5C62A64D8DDC}">
      <dgm:prSet/>
      <dgm:spPr/>
      <dgm:t>
        <a:bodyPr/>
        <a:lstStyle/>
        <a:p>
          <a:pPr rtl="0"/>
          <a:r>
            <a:rPr lang="ru-RU" baseline="0" dirty="0" smtClean="0"/>
            <a:t>Адреса </a:t>
          </a:r>
          <a:r>
            <a:rPr lang="en-US" baseline="0" dirty="0" smtClean="0"/>
            <a:t>/</a:t>
          </a:r>
          <a:r>
            <a:rPr lang="ru-RU" baseline="0" dirty="0" smtClean="0"/>
            <a:t> Телефоны</a:t>
          </a:r>
          <a:endParaRPr lang="ru-RU" dirty="0"/>
        </a:p>
      </dgm:t>
    </dgm:pt>
    <dgm:pt modelId="{99262BF1-0023-4532-8C32-EA44B5CCF836}" type="parTrans" cxnId="{5D704C1F-7FE7-4684-AC3A-1BD3A8F89490}">
      <dgm:prSet/>
      <dgm:spPr/>
      <dgm:t>
        <a:bodyPr/>
        <a:lstStyle/>
        <a:p>
          <a:endParaRPr lang="en-US"/>
        </a:p>
      </dgm:t>
    </dgm:pt>
    <dgm:pt modelId="{F3ABE71F-0930-4665-8944-F08321BDED77}" type="sibTrans" cxnId="{5D704C1F-7FE7-4684-AC3A-1BD3A8F89490}">
      <dgm:prSet/>
      <dgm:spPr/>
      <dgm:t>
        <a:bodyPr/>
        <a:lstStyle/>
        <a:p>
          <a:endParaRPr lang="en-US"/>
        </a:p>
      </dgm:t>
    </dgm:pt>
    <dgm:pt modelId="{06CF8FE3-9C5E-4C53-822A-B334561D9655}" type="pres">
      <dgm:prSet presAssocID="{78438CCC-6035-4FCC-BDC4-DAB6255726B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44A015-1305-4C83-B9FC-49B55D962CCA}" type="pres">
      <dgm:prSet presAssocID="{3D6AF5DB-986D-4FEB-8A9B-094E1A87FD9A}" presName="circle1" presStyleLbl="node1" presStyleIdx="0" presStyleCnt="2"/>
      <dgm:spPr/>
      <dgm:t>
        <a:bodyPr/>
        <a:lstStyle/>
        <a:p>
          <a:endParaRPr lang="ru-RU"/>
        </a:p>
      </dgm:t>
    </dgm:pt>
    <dgm:pt modelId="{13DB4534-2D82-4D0E-932F-1A937793F3ED}" type="pres">
      <dgm:prSet presAssocID="{3D6AF5DB-986D-4FEB-8A9B-094E1A87FD9A}" presName="space" presStyleCnt="0"/>
      <dgm:spPr/>
      <dgm:t>
        <a:bodyPr/>
        <a:lstStyle/>
        <a:p>
          <a:endParaRPr lang="ru-RU"/>
        </a:p>
      </dgm:t>
    </dgm:pt>
    <dgm:pt modelId="{52293C71-5AE9-4B00-9FAC-359FCC728956}" type="pres">
      <dgm:prSet presAssocID="{3D6AF5DB-986D-4FEB-8A9B-094E1A87FD9A}" presName="rect1" presStyleLbl="alignAcc1" presStyleIdx="0" presStyleCnt="2"/>
      <dgm:spPr/>
      <dgm:t>
        <a:bodyPr/>
        <a:lstStyle/>
        <a:p>
          <a:endParaRPr lang="en-US"/>
        </a:p>
      </dgm:t>
    </dgm:pt>
    <dgm:pt modelId="{362010AA-3424-4A6B-9659-30C1DB2139FD}" type="pres">
      <dgm:prSet presAssocID="{C62805F0-2BA7-4B9E-8A93-86991BBFB050}" presName="vertSpace2" presStyleLbl="node1" presStyleIdx="0" presStyleCnt="2"/>
      <dgm:spPr/>
      <dgm:t>
        <a:bodyPr/>
        <a:lstStyle/>
        <a:p>
          <a:endParaRPr lang="ru-RU"/>
        </a:p>
      </dgm:t>
    </dgm:pt>
    <dgm:pt modelId="{B7A2B6D9-E42A-4242-96BC-2F39E95BEB98}" type="pres">
      <dgm:prSet presAssocID="{C62805F0-2BA7-4B9E-8A93-86991BBFB050}" presName="circle2" presStyleLbl="node1" presStyleIdx="1" presStyleCnt="2"/>
      <dgm:spPr/>
      <dgm:t>
        <a:bodyPr/>
        <a:lstStyle/>
        <a:p>
          <a:endParaRPr lang="ru-RU"/>
        </a:p>
      </dgm:t>
    </dgm:pt>
    <dgm:pt modelId="{0F49EFE9-C5F8-46FC-95E1-12FD69C1148E}" type="pres">
      <dgm:prSet presAssocID="{C62805F0-2BA7-4B9E-8A93-86991BBFB050}" presName="rect2" presStyleLbl="alignAcc1" presStyleIdx="1" presStyleCnt="2"/>
      <dgm:spPr/>
      <dgm:t>
        <a:bodyPr/>
        <a:lstStyle/>
        <a:p>
          <a:endParaRPr lang="en-US"/>
        </a:p>
      </dgm:t>
    </dgm:pt>
    <dgm:pt modelId="{E4EEF397-C783-4A47-A46A-2899C2D38376}" type="pres">
      <dgm:prSet presAssocID="{3D6AF5DB-986D-4FEB-8A9B-094E1A87FD9A}" presName="rect1ParTx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8BB755-CC59-4770-A9FC-855E18219CC5}" type="pres">
      <dgm:prSet presAssocID="{3D6AF5DB-986D-4FEB-8A9B-094E1A87FD9A}" presName="rect1ChTx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C505422-C882-4691-9C6D-5D953D87D591}" type="pres">
      <dgm:prSet presAssocID="{C62805F0-2BA7-4B9E-8A93-86991BBFB050}" presName="rect2ParTx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D17445-F50C-4A61-9FA3-3A1759541601}" type="pres">
      <dgm:prSet presAssocID="{C62805F0-2BA7-4B9E-8A93-86991BBFB050}" presName="rect2ChTx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03F1DA-ADEE-410E-AF96-8A34C5151B2D}" type="presOf" srcId="{EB91CE0E-B555-481F-8A9C-C9F1E781089D}" destId="{0FD17445-F50C-4A61-9FA3-3A1759541601}" srcOrd="0" destOrd="3" presId="urn:microsoft.com/office/officeart/2005/8/layout/target3"/>
    <dgm:cxn modelId="{201E22CE-79BB-4393-9811-033546909890}" type="presOf" srcId="{0E24860F-8E91-4263-BFA1-6E59FC4DAD1B}" destId="{0FD17445-F50C-4A61-9FA3-3A1759541601}" srcOrd="0" destOrd="6" presId="urn:microsoft.com/office/officeart/2005/8/layout/target3"/>
    <dgm:cxn modelId="{4BCC47E6-030B-4D1D-88B5-70537834F4C0}" srcId="{78438CCC-6035-4FCC-BDC4-DAB6255726BC}" destId="{3D6AF5DB-986D-4FEB-8A9B-094E1A87FD9A}" srcOrd="0" destOrd="0" parTransId="{F2EA7A0C-A8BC-4AC3-BD4D-512CC9B454FE}" sibTransId="{775641A7-8560-48ED-813A-1D6D8173D3C3}"/>
    <dgm:cxn modelId="{B84383B5-E90D-4911-98C0-E1B1E18A4449}" type="presOf" srcId="{78438CCC-6035-4FCC-BDC4-DAB6255726BC}" destId="{06CF8FE3-9C5E-4C53-822A-B334561D9655}" srcOrd="0" destOrd="0" presId="urn:microsoft.com/office/officeart/2005/8/layout/target3"/>
    <dgm:cxn modelId="{E25D58F2-5E8F-4FD6-8E95-CFE72117D570}" srcId="{71A8A150-FAFE-4076-92A9-56AFFBBDE52E}" destId="{090C0B1E-0C32-451E-8998-236BE4D16648}" srcOrd="1" destOrd="0" parTransId="{A6F7BD28-D305-4BD2-8577-59A9C38494F2}" sibTransId="{C4F4163B-1434-4FA4-AC92-302F3EC794E9}"/>
    <dgm:cxn modelId="{659A6F4F-D9A1-422A-A9A8-D6367ED6D525}" type="presOf" srcId="{090C0B1E-0C32-451E-8998-236BE4D16648}" destId="{0FD17445-F50C-4A61-9FA3-3A1759541601}" srcOrd="0" destOrd="2" presId="urn:microsoft.com/office/officeart/2005/8/layout/target3"/>
    <dgm:cxn modelId="{3DD5072F-703E-498C-A07E-D379C3BCA665}" srcId="{78438CCC-6035-4FCC-BDC4-DAB6255726BC}" destId="{C62805F0-2BA7-4B9E-8A93-86991BBFB050}" srcOrd="1" destOrd="0" parTransId="{B320DAA7-7A21-40C2-8ACA-1801B9009427}" sibTransId="{96D01938-4158-47FB-8D76-AF24DEC3215B}"/>
    <dgm:cxn modelId="{49B8AFD3-196E-4B7D-99E0-5330EFEBE1D3}" srcId="{C62805F0-2BA7-4B9E-8A93-86991BBFB050}" destId="{EB91CE0E-B555-481F-8A9C-C9F1E781089D}" srcOrd="1" destOrd="0" parTransId="{B3F5BC93-AE6A-4800-A57E-A663E96403E5}" sibTransId="{F25CD147-A4D2-404D-BA65-E4704856F602}"/>
    <dgm:cxn modelId="{5D704C1F-7FE7-4684-AC3A-1BD3A8F89490}" srcId="{EB91CE0E-B555-481F-8A9C-C9F1E781089D}" destId="{87409142-9485-4175-B3E5-5C62A64D8DDC}" srcOrd="3" destOrd="0" parTransId="{99262BF1-0023-4532-8C32-EA44B5CCF836}" sibTransId="{F3ABE71F-0930-4665-8944-F08321BDED77}"/>
    <dgm:cxn modelId="{6B44F389-48AD-487C-834C-D77B8F8EC485}" type="presOf" srcId="{89188AD3-5887-467C-8312-B6C3099B1001}" destId="{0FD17445-F50C-4A61-9FA3-3A1759541601}" srcOrd="0" destOrd="5" presId="urn:microsoft.com/office/officeart/2005/8/layout/target3"/>
    <dgm:cxn modelId="{CB6312F6-015B-409A-8942-06908E876271}" srcId="{EB91CE0E-B555-481F-8A9C-C9F1E781089D}" destId="{0E24860F-8E91-4263-BFA1-6E59FC4DAD1B}" srcOrd="2" destOrd="0" parTransId="{456930B0-B700-4AF5-A169-E7E5E31B6712}" sibTransId="{4F640559-B799-4C09-833F-27ACE4425957}"/>
    <dgm:cxn modelId="{C77D6034-C8CF-47AB-9E6B-E87F6CC97FB2}" type="presOf" srcId="{3D6AF5DB-986D-4FEB-8A9B-094E1A87FD9A}" destId="{E4EEF397-C783-4A47-A46A-2899C2D38376}" srcOrd="1" destOrd="0" presId="urn:microsoft.com/office/officeart/2005/8/layout/target3"/>
    <dgm:cxn modelId="{A60308E5-A47C-42B3-BF94-469F3B3A7791}" type="presOf" srcId="{C62805F0-2BA7-4B9E-8A93-86991BBFB050}" destId="{0F49EFE9-C5F8-46FC-95E1-12FD69C1148E}" srcOrd="0" destOrd="0" presId="urn:microsoft.com/office/officeart/2005/8/layout/target3"/>
    <dgm:cxn modelId="{D0D0799B-2EC5-43B2-8B61-6F8CD4B933DD}" type="presOf" srcId="{71A8A150-FAFE-4076-92A9-56AFFBBDE52E}" destId="{0FD17445-F50C-4A61-9FA3-3A1759541601}" srcOrd="0" destOrd="0" presId="urn:microsoft.com/office/officeart/2005/8/layout/target3"/>
    <dgm:cxn modelId="{CFCF5B8A-EA38-4CA8-9F86-24CF640F05E5}" type="presOf" srcId="{3D6AF5DB-986D-4FEB-8A9B-094E1A87FD9A}" destId="{52293C71-5AE9-4B00-9FAC-359FCC728956}" srcOrd="0" destOrd="0" presId="urn:microsoft.com/office/officeart/2005/8/layout/target3"/>
    <dgm:cxn modelId="{79149792-163C-41CC-B5D1-826B9C049631}" type="presOf" srcId="{87409142-9485-4175-B3E5-5C62A64D8DDC}" destId="{0FD17445-F50C-4A61-9FA3-3A1759541601}" srcOrd="0" destOrd="7" presId="urn:microsoft.com/office/officeart/2005/8/layout/target3"/>
    <dgm:cxn modelId="{A54FF10C-8E3D-4D81-84FE-453FE023E634}" type="presOf" srcId="{A4E1D9BE-94B4-428C-8FE8-945392AD38F6}" destId="{0FD17445-F50C-4A61-9FA3-3A1759541601}" srcOrd="0" destOrd="1" presId="urn:microsoft.com/office/officeart/2005/8/layout/target3"/>
    <dgm:cxn modelId="{BDCBB799-018A-453E-B3B1-98A5DF4EB743}" srcId="{71A8A150-FAFE-4076-92A9-56AFFBBDE52E}" destId="{A4E1D9BE-94B4-428C-8FE8-945392AD38F6}" srcOrd="0" destOrd="0" parTransId="{ADC92B83-272F-4FA9-966A-EAB5FC73506F}" sibTransId="{EFB24D51-14B4-4270-B6DA-02AEAF49139E}"/>
    <dgm:cxn modelId="{0BC0B00A-64FE-4D9A-B59A-8CFC71F11F5E}" srcId="{EB91CE0E-B555-481F-8A9C-C9F1E781089D}" destId="{840A41E0-5FF8-4DEE-9EEE-1AB4A3B6FFD9}" srcOrd="0" destOrd="0" parTransId="{FBBE0C74-C36A-4F9B-BBAB-F3EFFAA9B7D7}" sibTransId="{EC9AA900-FBAF-4F5F-BC71-3718070677BC}"/>
    <dgm:cxn modelId="{399D8A0E-2CC4-4310-B3C1-13B21DC84EC9}" type="presOf" srcId="{C62805F0-2BA7-4B9E-8A93-86991BBFB050}" destId="{4C505422-C882-4691-9C6D-5D953D87D591}" srcOrd="1" destOrd="0" presId="urn:microsoft.com/office/officeart/2005/8/layout/target3"/>
    <dgm:cxn modelId="{57F78B9C-4DFC-4C12-A5C7-A04BE194869D}" srcId="{EB91CE0E-B555-481F-8A9C-C9F1E781089D}" destId="{89188AD3-5887-467C-8312-B6C3099B1001}" srcOrd="1" destOrd="0" parTransId="{AAA2FA02-8EAC-4540-A20B-8552AA8A1731}" sibTransId="{5503E34F-FAEC-4D25-AC63-C4039D666981}"/>
    <dgm:cxn modelId="{821B3585-D488-4876-BAE0-88611FFB116C}" type="presOf" srcId="{840A41E0-5FF8-4DEE-9EEE-1AB4A3B6FFD9}" destId="{0FD17445-F50C-4A61-9FA3-3A1759541601}" srcOrd="0" destOrd="4" presId="urn:microsoft.com/office/officeart/2005/8/layout/target3"/>
    <dgm:cxn modelId="{50D487E9-0E3C-4965-963B-E339F381AAFC}" srcId="{C62805F0-2BA7-4B9E-8A93-86991BBFB050}" destId="{71A8A150-FAFE-4076-92A9-56AFFBBDE52E}" srcOrd="0" destOrd="0" parTransId="{DC7AB687-4826-4C4B-BF58-79774FD6D369}" sibTransId="{FCF8FA84-4CAC-4C61-9A86-7A187324EB2D}"/>
    <dgm:cxn modelId="{E302BAA3-98E9-4911-8640-F33AE916D13B}" type="presParOf" srcId="{06CF8FE3-9C5E-4C53-822A-B334561D9655}" destId="{7244A015-1305-4C83-B9FC-49B55D962CCA}" srcOrd="0" destOrd="0" presId="urn:microsoft.com/office/officeart/2005/8/layout/target3"/>
    <dgm:cxn modelId="{8C9CAA16-C34A-4135-B62D-702E27FF7B93}" type="presParOf" srcId="{06CF8FE3-9C5E-4C53-822A-B334561D9655}" destId="{13DB4534-2D82-4D0E-932F-1A937793F3ED}" srcOrd="1" destOrd="0" presId="urn:microsoft.com/office/officeart/2005/8/layout/target3"/>
    <dgm:cxn modelId="{33D56CE7-4C5A-4755-8F48-A1650C84E175}" type="presParOf" srcId="{06CF8FE3-9C5E-4C53-822A-B334561D9655}" destId="{52293C71-5AE9-4B00-9FAC-359FCC728956}" srcOrd="2" destOrd="0" presId="urn:microsoft.com/office/officeart/2005/8/layout/target3"/>
    <dgm:cxn modelId="{55F5BB46-0041-47AF-83B3-68285A8D938D}" type="presParOf" srcId="{06CF8FE3-9C5E-4C53-822A-B334561D9655}" destId="{362010AA-3424-4A6B-9659-30C1DB2139FD}" srcOrd="3" destOrd="0" presId="urn:microsoft.com/office/officeart/2005/8/layout/target3"/>
    <dgm:cxn modelId="{D474D430-7E79-4702-AABD-D9BD0F842A89}" type="presParOf" srcId="{06CF8FE3-9C5E-4C53-822A-B334561D9655}" destId="{B7A2B6D9-E42A-4242-96BC-2F39E95BEB98}" srcOrd="4" destOrd="0" presId="urn:microsoft.com/office/officeart/2005/8/layout/target3"/>
    <dgm:cxn modelId="{6F1D4BD2-917C-46E9-B62C-15D5A0779469}" type="presParOf" srcId="{06CF8FE3-9C5E-4C53-822A-B334561D9655}" destId="{0F49EFE9-C5F8-46FC-95E1-12FD69C1148E}" srcOrd="5" destOrd="0" presId="urn:microsoft.com/office/officeart/2005/8/layout/target3"/>
    <dgm:cxn modelId="{A86C03B8-A7A4-432A-847F-FA3E3065F60B}" type="presParOf" srcId="{06CF8FE3-9C5E-4C53-822A-B334561D9655}" destId="{E4EEF397-C783-4A47-A46A-2899C2D38376}" srcOrd="6" destOrd="0" presId="urn:microsoft.com/office/officeart/2005/8/layout/target3"/>
    <dgm:cxn modelId="{06169EBC-4931-44D3-B92A-C95B0711D736}" type="presParOf" srcId="{06CF8FE3-9C5E-4C53-822A-B334561D9655}" destId="{3E8BB755-CC59-4770-A9FC-855E18219CC5}" srcOrd="7" destOrd="0" presId="urn:microsoft.com/office/officeart/2005/8/layout/target3"/>
    <dgm:cxn modelId="{212CF793-83D7-4DCB-9052-7C03C3737B1A}" type="presParOf" srcId="{06CF8FE3-9C5E-4C53-822A-B334561D9655}" destId="{4C505422-C882-4691-9C6D-5D953D87D591}" srcOrd="8" destOrd="0" presId="urn:microsoft.com/office/officeart/2005/8/layout/target3"/>
    <dgm:cxn modelId="{87195FE0-9DD0-4FD6-A942-C6E29A10E0CA}" type="presParOf" srcId="{06CF8FE3-9C5E-4C53-822A-B334561D9655}" destId="{0FD17445-F50C-4A61-9FA3-3A1759541601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0779B-7C15-4896-816A-7EE641ECF8D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609D6C1-D966-4A61-B880-EACBC80D87B4}">
      <dgm:prSet phldrT="[Текст]"/>
      <dgm:spPr/>
      <dgm:t>
        <a:bodyPr/>
        <a:lstStyle/>
        <a:p>
          <a:r>
            <a:rPr lang="ru-RU" dirty="0" smtClean="0"/>
            <a:t>Ресурсы</a:t>
          </a:r>
          <a:endParaRPr lang="ru-RU" dirty="0"/>
        </a:p>
      </dgm:t>
    </dgm:pt>
    <dgm:pt modelId="{ABFAF4A9-D95C-451A-A9B5-2C0192CF8958}" type="parTrans" cxnId="{4B8BA9C6-C826-4B6F-A6C8-D9685937E93A}">
      <dgm:prSet/>
      <dgm:spPr/>
      <dgm:t>
        <a:bodyPr/>
        <a:lstStyle/>
        <a:p>
          <a:endParaRPr lang="ru-RU"/>
        </a:p>
      </dgm:t>
    </dgm:pt>
    <dgm:pt modelId="{3DDB9EB9-F941-46F4-9F69-976AB5390667}" type="sibTrans" cxnId="{4B8BA9C6-C826-4B6F-A6C8-D9685937E93A}">
      <dgm:prSet/>
      <dgm:spPr/>
      <dgm:t>
        <a:bodyPr/>
        <a:lstStyle/>
        <a:p>
          <a:endParaRPr lang="ru-RU"/>
        </a:p>
      </dgm:t>
    </dgm:pt>
    <dgm:pt modelId="{6392EC76-EB94-4EB9-A1E1-A895F0AE1B0C}">
      <dgm:prSet phldrT="[Текст]"/>
      <dgm:spPr/>
      <dgm:t>
        <a:bodyPr/>
        <a:lstStyle/>
        <a:p>
          <a:r>
            <a:rPr lang="en-US" dirty="0" smtClean="0"/>
            <a:t>Win32</a:t>
          </a:r>
          <a:endParaRPr lang="ru-RU" dirty="0"/>
        </a:p>
      </dgm:t>
    </dgm:pt>
    <dgm:pt modelId="{B536FAE9-7719-4CF2-A053-6022E8147F51}" type="parTrans" cxnId="{65EFA980-E73F-4D8F-8EDC-39785862CA24}">
      <dgm:prSet/>
      <dgm:spPr/>
      <dgm:t>
        <a:bodyPr/>
        <a:lstStyle/>
        <a:p>
          <a:endParaRPr lang="ru-RU"/>
        </a:p>
      </dgm:t>
    </dgm:pt>
    <dgm:pt modelId="{ECEC6872-8680-479D-A8E5-589AB1A579F6}" type="sibTrans" cxnId="{65EFA980-E73F-4D8F-8EDC-39785862CA24}">
      <dgm:prSet/>
      <dgm:spPr/>
      <dgm:t>
        <a:bodyPr/>
        <a:lstStyle/>
        <a:p>
          <a:endParaRPr lang="ru-RU"/>
        </a:p>
      </dgm:t>
    </dgm:pt>
    <dgm:pt modelId="{24306837-2C87-4D21-95AB-EF3A8D6A362E}">
      <dgm:prSet phldrT="[Текст]"/>
      <dgm:spPr/>
      <dgm:t>
        <a:bodyPr/>
        <a:lstStyle/>
        <a:p>
          <a:r>
            <a:rPr lang="en-US" dirty="0" smtClean="0"/>
            <a:t>Manifest resources</a:t>
          </a:r>
          <a:endParaRPr lang="ru-RU" dirty="0"/>
        </a:p>
      </dgm:t>
    </dgm:pt>
    <dgm:pt modelId="{9182D2D3-288E-47A6-87EA-CC2A01B8DFD6}" type="parTrans" cxnId="{3A7EF279-3012-447A-A36A-F5F2DDEA9412}">
      <dgm:prSet/>
      <dgm:spPr/>
      <dgm:t>
        <a:bodyPr/>
        <a:lstStyle/>
        <a:p>
          <a:endParaRPr lang="ru-RU"/>
        </a:p>
      </dgm:t>
    </dgm:pt>
    <dgm:pt modelId="{D07972BD-50B4-46C5-AF53-2CD735E7AE51}" type="sibTrans" cxnId="{3A7EF279-3012-447A-A36A-F5F2DDEA9412}">
      <dgm:prSet/>
      <dgm:spPr/>
      <dgm:t>
        <a:bodyPr/>
        <a:lstStyle/>
        <a:p>
          <a:endParaRPr lang="ru-RU"/>
        </a:p>
      </dgm:t>
    </dgm:pt>
    <dgm:pt modelId="{34BB45D7-9755-4E29-90AC-041CD1769AD4}">
      <dgm:prSet phldrT="[Текст]"/>
      <dgm:spPr/>
      <dgm:t>
        <a:bodyPr/>
        <a:lstStyle/>
        <a:p>
          <a:r>
            <a:rPr lang="en-US" dirty="0" smtClean="0"/>
            <a:t>Raw</a:t>
          </a:r>
          <a:endParaRPr lang="ru-RU" dirty="0"/>
        </a:p>
      </dgm:t>
    </dgm:pt>
    <dgm:pt modelId="{458E8E19-C01F-4453-9D9E-C42AF2125D5E}" type="parTrans" cxnId="{C4404282-C7D0-437F-BF8B-29F6D2A75B77}">
      <dgm:prSet/>
      <dgm:spPr/>
      <dgm:t>
        <a:bodyPr/>
        <a:lstStyle/>
        <a:p>
          <a:endParaRPr lang="ru-RU"/>
        </a:p>
      </dgm:t>
    </dgm:pt>
    <dgm:pt modelId="{05072A7B-8177-4FBE-9494-6A9BC2546465}" type="sibTrans" cxnId="{C4404282-C7D0-437F-BF8B-29F6D2A75B77}">
      <dgm:prSet/>
      <dgm:spPr/>
      <dgm:t>
        <a:bodyPr/>
        <a:lstStyle/>
        <a:p>
          <a:endParaRPr lang="ru-RU"/>
        </a:p>
      </dgm:t>
    </dgm:pt>
    <dgm:pt modelId="{DF421BEA-189C-4C0E-A784-AF9834AC87EA}">
      <dgm:prSet phldrT="[Текст]"/>
      <dgm:spPr/>
      <dgm:t>
        <a:bodyPr/>
        <a:lstStyle/>
        <a:p>
          <a:r>
            <a:rPr lang="en-US" dirty="0" smtClean="0"/>
            <a:t>Typed (.</a:t>
          </a:r>
          <a:r>
            <a:rPr lang="en-US" dirty="0" err="1" smtClean="0"/>
            <a:t>resx</a:t>
          </a:r>
          <a:r>
            <a:rPr lang="en-US" dirty="0" smtClean="0"/>
            <a:t>)</a:t>
          </a:r>
          <a:endParaRPr lang="ru-RU" dirty="0"/>
        </a:p>
      </dgm:t>
    </dgm:pt>
    <dgm:pt modelId="{18F48025-C581-4CCF-9A8A-EB24CFC9D742}" type="parTrans" cxnId="{C075238E-72D7-4358-BC40-9D3BE3FD9666}">
      <dgm:prSet/>
      <dgm:spPr/>
      <dgm:t>
        <a:bodyPr/>
        <a:lstStyle/>
        <a:p>
          <a:endParaRPr lang="ru-RU"/>
        </a:p>
      </dgm:t>
    </dgm:pt>
    <dgm:pt modelId="{897C63F6-C343-4731-A12B-3C83F79C1248}" type="sibTrans" cxnId="{C075238E-72D7-4358-BC40-9D3BE3FD9666}">
      <dgm:prSet/>
      <dgm:spPr/>
      <dgm:t>
        <a:bodyPr/>
        <a:lstStyle/>
        <a:p>
          <a:endParaRPr lang="ru-RU"/>
        </a:p>
      </dgm:t>
    </dgm:pt>
    <dgm:pt modelId="{5FA91B1F-4330-45E2-95A4-7AD39E614FF9}" type="pres">
      <dgm:prSet presAssocID="{3CB0779B-7C15-4896-816A-7EE641ECF8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F026FB5-7EBF-4EAE-BC6A-963AF6192B96}" type="pres">
      <dgm:prSet presAssocID="{3CB0779B-7C15-4896-816A-7EE641ECF8D9}" presName="hierFlow" presStyleCnt="0"/>
      <dgm:spPr/>
    </dgm:pt>
    <dgm:pt modelId="{9E9104A0-DAC8-4378-A90B-16F6285722B3}" type="pres">
      <dgm:prSet presAssocID="{3CB0779B-7C15-4896-816A-7EE641ECF8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0F9DF44-E104-4B26-8D45-710765689BE0}" type="pres">
      <dgm:prSet presAssocID="{0609D6C1-D966-4A61-B880-EACBC80D87B4}" presName="Name14" presStyleCnt="0"/>
      <dgm:spPr/>
    </dgm:pt>
    <dgm:pt modelId="{78DEA8EA-F25C-4102-9EC7-62128AD964AF}" type="pres">
      <dgm:prSet presAssocID="{0609D6C1-D966-4A61-B880-EACBC80D87B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26EE2E4-2879-4D22-8CAF-1C2C9E7A25A6}" type="pres">
      <dgm:prSet presAssocID="{0609D6C1-D966-4A61-B880-EACBC80D87B4}" presName="hierChild2" presStyleCnt="0"/>
      <dgm:spPr/>
    </dgm:pt>
    <dgm:pt modelId="{AD318808-51EF-4158-9077-73AF6B04308E}" type="pres">
      <dgm:prSet presAssocID="{B536FAE9-7719-4CF2-A053-6022E8147F51}" presName="Name19" presStyleLbl="parChTrans1D2" presStyleIdx="0" presStyleCnt="2"/>
      <dgm:spPr/>
      <dgm:t>
        <a:bodyPr/>
        <a:lstStyle/>
        <a:p>
          <a:endParaRPr lang="ru-RU"/>
        </a:p>
      </dgm:t>
    </dgm:pt>
    <dgm:pt modelId="{506E87D8-DCBE-4CB6-8CB3-32A229463E74}" type="pres">
      <dgm:prSet presAssocID="{6392EC76-EB94-4EB9-A1E1-A895F0AE1B0C}" presName="Name21" presStyleCnt="0"/>
      <dgm:spPr/>
    </dgm:pt>
    <dgm:pt modelId="{DB2E948F-4B6A-4E04-856B-47DFD7F96B74}" type="pres">
      <dgm:prSet presAssocID="{6392EC76-EB94-4EB9-A1E1-A895F0AE1B0C}" presName="level2Shape" presStyleLbl="node2" presStyleIdx="0" presStyleCnt="2"/>
      <dgm:spPr/>
      <dgm:t>
        <a:bodyPr/>
        <a:lstStyle/>
        <a:p>
          <a:endParaRPr lang="ru-RU"/>
        </a:p>
      </dgm:t>
    </dgm:pt>
    <dgm:pt modelId="{7AB4FF49-9EBA-47BC-BBD8-3914093EA97C}" type="pres">
      <dgm:prSet presAssocID="{6392EC76-EB94-4EB9-A1E1-A895F0AE1B0C}" presName="hierChild3" presStyleCnt="0"/>
      <dgm:spPr/>
    </dgm:pt>
    <dgm:pt modelId="{776B8DFA-D5F0-4081-9AD9-5984C1DED6FF}" type="pres">
      <dgm:prSet presAssocID="{9182D2D3-288E-47A6-87EA-CC2A01B8DFD6}" presName="Name19" presStyleLbl="parChTrans1D2" presStyleIdx="1" presStyleCnt="2"/>
      <dgm:spPr/>
      <dgm:t>
        <a:bodyPr/>
        <a:lstStyle/>
        <a:p>
          <a:endParaRPr lang="ru-RU"/>
        </a:p>
      </dgm:t>
    </dgm:pt>
    <dgm:pt modelId="{2302B4DA-5548-41F5-ABD0-5F2A4F2A776E}" type="pres">
      <dgm:prSet presAssocID="{24306837-2C87-4D21-95AB-EF3A8D6A362E}" presName="Name21" presStyleCnt="0"/>
      <dgm:spPr/>
    </dgm:pt>
    <dgm:pt modelId="{82D4CFC9-E9F7-41C1-8A38-1670CF1D9770}" type="pres">
      <dgm:prSet presAssocID="{24306837-2C87-4D21-95AB-EF3A8D6A362E}" presName="level2Shape" presStyleLbl="node2" presStyleIdx="1" presStyleCnt="2"/>
      <dgm:spPr/>
      <dgm:t>
        <a:bodyPr/>
        <a:lstStyle/>
        <a:p>
          <a:endParaRPr lang="ru-RU"/>
        </a:p>
      </dgm:t>
    </dgm:pt>
    <dgm:pt modelId="{4BA7AF1F-D0A5-4120-A831-7C936EB2830F}" type="pres">
      <dgm:prSet presAssocID="{24306837-2C87-4D21-95AB-EF3A8D6A362E}" presName="hierChild3" presStyleCnt="0"/>
      <dgm:spPr/>
    </dgm:pt>
    <dgm:pt modelId="{70242EF9-26AD-4D47-8457-EA69D81F8525}" type="pres">
      <dgm:prSet presAssocID="{458E8E19-C01F-4453-9D9E-C42AF2125D5E}" presName="Name19" presStyleLbl="parChTrans1D3" presStyleIdx="0" presStyleCnt="2"/>
      <dgm:spPr/>
      <dgm:t>
        <a:bodyPr/>
        <a:lstStyle/>
        <a:p>
          <a:endParaRPr lang="ru-RU"/>
        </a:p>
      </dgm:t>
    </dgm:pt>
    <dgm:pt modelId="{94C7D36A-1CB0-485E-816C-CB0DEB488737}" type="pres">
      <dgm:prSet presAssocID="{34BB45D7-9755-4E29-90AC-041CD1769AD4}" presName="Name21" presStyleCnt="0"/>
      <dgm:spPr/>
    </dgm:pt>
    <dgm:pt modelId="{1A958739-0148-4E92-BEF5-4C82A94BAE76}" type="pres">
      <dgm:prSet presAssocID="{34BB45D7-9755-4E29-90AC-041CD1769AD4}" presName="level2Shape" presStyleLbl="node3" presStyleIdx="0" presStyleCnt="2"/>
      <dgm:spPr/>
      <dgm:t>
        <a:bodyPr/>
        <a:lstStyle/>
        <a:p>
          <a:endParaRPr lang="ru-RU"/>
        </a:p>
      </dgm:t>
    </dgm:pt>
    <dgm:pt modelId="{435B545C-E869-413B-917D-AC1E55082033}" type="pres">
      <dgm:prSet presAssocID="{34BB45D7-9755-4E29-90AC-041CD1769AD4}" presName="hierChild3" presStyleCnt="0"/>
      <dgm:spPr/>
    </dgm:pt>
    <dgm:pt modelId="{F1699EF7-2447-461A-8CBA-7C23B204E4E3}" type="pres">
      <dgm:prSet presAssocID="{18F48025-C581-4CCF-9A8A-EB24CFC9D742}" presName="Name19" presStyleLbl="parChTrans1D3" presStyleIdx="1" presStyleCnt="2"/>
      <dgm:spPr/>
      <dgm:t>
        <a:bodyPr/>
        <a:lstStyle/>
        <a:p>
          <a:endParaRPr lang="ru-RU"/>
        </a:p>
      </dgm:t>
    </dgm:pt>
    <dgm:pt modelId="{11FD5EAB-132B-44EE-B041-98CA530EDC44}" type="pres">
      <dgm:prSet presAssocID="{DF421BEA-189C-4C0E-A784-AF9834AC87EA}" presName="Name21" presStyleCnt="0"/>
      <dgm:spPr/>
    </dgm:pt>
    <dgm:pt modelId="{E01E8039-8D4A-4131-92C1-85C770FE6957}" type="pres">
      <dgm:prSet presAssocID="{DF421BEA-189C-4C0E-A784-AF9834AC87EA}" presName="level2Shape" presStyleLbl="node3" presStyleIdx="1" presStyleCnt="2"/>
      <dgm:spPr/>
      <dgm:t>
        <a:bodyPr/>
        <a:lstStyle/>
        <a:p>
          <a:endParaRPr lang="ru-RU"/>
        </a:p>
      </dgm:t>
    </dgm:pt>
    <dgm:pt modelId="{1FE1BF6D-CAD4-4AD0-8EF5-1929F3AE6487}" type="pres">
      <dgm:prSet presAssocID="{DF421BEA-189C-4C0E-A784-AF9834AC87EA}" presName="hierChild3" presStyleCnt="0"/>
      <dgm:spPr/>
    </dgm:pt>
    <dgm:pt modelId="{A51B7A3D-CE7A-472C-8C2D-0A0CADA89D00}" type="pres">
      <dgm:prSet presAssocID="{3CB0779B-7C15-4896-816A-7EE641ECF8D9}" presName="bgShapesFlow" presStyleCnt="0"/>
      <dgm:spPr/>
    </dgm:pt>
  </dgm:ptLst>
  <dgm:cxnLst>
    <dgm:cxn modelId="{0B82216B-EAA4-4662-8B31-11BA28611B11}" type="presOf" srcId="{B536FAE9-7719-4CF2-A053-6022E8147F51}" destId="{AD318808-51EF-4158-9077-73AF6B04308E}" srcOrd="0" destOrd="0" presId="urn:microsoft.com/office/officeart/2005/8/layout/hierarchy6"/>
    <dgm:cxn modelId="{371233D4-7FF1-4E46-BDDF-EFD42ACECA3E}" type="presOf" srcId="{3CB0779B-7C15-4896-816A-7EE641ECF8D9}" destId="{5FA91B1F-4330-45E2-95A4-7AD39E614FF9}" srcOrd="0" destOrd="0" presId="urn:microsoft.com/office/officeart/2005/8/layout/hierarchy6"/>
    <dgm:cxn modelId="{64E870E8-BAF8-4ABF-91FC-83A8455FD7E3}" type="presOf" srcId="{18F48025-C581-4CCF-9A8A-EB24CFC9D742}" destId="{F1699EF7-2447-461A-8CBA-7C23B204E4E3}" srcOrd="0" destOrd="0" presId="urn:microsoft.com/office/officeart/2005/8/layout/hierarchy6"/>
    <dgm:cxn modelId="{B6D835ED-CC45-48C4-A75B-5BA498C07BFF}" type="presOf" srcId="{6392EC76-EB94-4EB9-A1E1-A895F0AE1B0C}" destId="{DB2E948F-4B6A-4E04-856B-47DFD7F96B74}" srcOrd="0" destOrd="0" presId="urn:microsoft.com/office/officeart/2005/8/layout/hierarchy6"/>
    <dgm:cxn modelId="{2934C913-598A-4262-889B-68E1B3D7798B}" type="presOf" srcId="{9182D2D3-288E-47A6-87EA-CC2A01B8DFD6}" destId="{776B8DFA-D5F0-4081-9AD9-5984C1DED6FF}" srcOrd="0" destOrd="0" presId="urn:microsoft.com/office/officeart/2005/8/layout/hierarchy6"/>
    <dgm:cxn modelId="{7ABF4038-37F8-4D7D-9213-3EE426273462}" type="presOf" srcId="{0609D6C1-D966-4A61-B880-EACBC80D87B4}" destId="{78DEA8EA-F25C-4102-9EC7-62128AD964AF}" srcOrd="0" destOrd="0" presId="urn:microsoft.com/office/officeart/2005/8/layout/hierarchy6"/>
    <dgm:cxn modelId="{C4404282-C7D0-437F-BF8B-29F6D2A75B77}" srcId="{24306837-2C87-4D21-95AB-EF3A8D6A362E}" destId="{34BB45D7-9755-4E29-90AC-041CD1769AD4}" srcOrd="0" destOrd="0" parTransId="{458E8E19-C01F-4453-9D9E-C42AF2125D5E}" sibTransId="{05072A7B-8177-4FBE-9494-6A9BC2546465}"/>
    <dgm:cxn modelId="{DCE916CB-7C69-4BD9-9F71-DFDB47D13E2B}" type="presOf" srcId="{34BB45D7-9755-4E29-90AC-041CD1769AD4}" destId="{1A958739-0148-4E92-BEF5-4C82A94BAE76}" srcOrd="0" destOrd="0" presId="urn:microsoft.com/office/officeart/2005/8/layout/hierarchy6"/>
    <dgm:cxn modelId="{3A7EF279-3012-447A-A36A-F5F2DDEA9412}" srcId="{0609D6C1-D966-4A61-B880-EACBC80D87B4}" destId="{24306837-2C87-4D21-95AB-EF3A8D6A362E}" srcOrd="1" destOrd="0" parTransId="{9182D2D3-288E-47A6-87EA-CC2A01B8DFD6}" sibTransId="{D07972BD-50B4-46C5-AF53-2CD735E7AE51}"/>
    <dgm:cxn modelId="{DCA0A183-46F6-41E0-9F69-CABA78D38AF6}" type="presOf" srcId="{24306837-2C87-4D21-95AB-EF3A8D6A362E}" destId="{82D4CFC9-E9F7-41C1-8A38-1670CF1D9770}" srcOrd="0" destOrd="0" presId="urn:microsoft.com/office/officeart/2005/8/layout/hierarchy6"/>
    <dgm:cxn modelId="{65EFA980-E73F-4D8F-8EDC-39785862CA24}" srcId="{0609D6C1-D966-4A61-B880-EACBC80D87B4}" destId="{6392EC76-EB94-4EB9-A1E1-A895F0AE1B0C}" srcOrd="0" destOrd="0" parTransId="{B536FAE9-7719-4CF2-A053-6022E8147F51}" sibTransId="{ECEC6872-8680-479D-A8E5-589AB1A579F6}"/>
    <dgm:cxn modelId="{4B8BA9C6-C826-4B6F-A6C8-D9685937E93A}" srcId="{3CB0779B-7C15-4896-816A-7EE641ECF8D9}" destId="{0609D6C1-D966-4A61-B880-EACBC80D87B4}" srcOrd="0" destOrd="0" parTransId="{ABFAF4A9-D95C-451A-A9B5-2C0192CF8958}" sibTransId="{3DDB9EB9-F941-46F4-9F69-976AB5390667}"/>
    <dgm:cxn modelId="{C075238E-72D7-4358-BC40-9D3BE3FD9666}" srcId="{24306837-2C87-4D21-95AB-EF3A8D6A362E}" destId="{DF421BEA-189C-4C0E-A784-AF9834AC87EA}" srcOrd="1" destOrd="0" parTransId="{18F48025-C581-4CCF-9A8A-EB24CFC9D742}" sibTransId="{897C63F6-C343-4731-A12B-3C83F79C1248}"/>
    <dgm:cxn modelId="{A821376F-DB81-4B8E-A152-0A39721AC443}" type="presOf" srcId="{458E8E19-C01F-4453-9D9E-C42AF2125D5E}" destId="{70242EF9-26AD-4D47-8457-EA69D81F8525}" srcOrd="0" destOrd="0" presId="urn:microsoft.com/office/officeart/2005/8/layout/hierarchy6"/>
    <dgm:cxn modelId="{D2F035B4-D5E9-477F-901E-C583F6403FD0}" type="presOf" srcId="{DF421BEA-189C-4C0E-A784-AF9834AC87EA}" destId="{E01E8039-8D4A-4131-92C1-85C770FE6957}" srcOrd="0" destOrd="0" presId="urn:microsoft.com/office/officeart/2005/8/layout/hierarchy6"/>
    <dgm:cxn modelId="{40BB6099-17C0-4284-A5A1-B980F4766823}" type="presParOf" srcId="{5FA91B1F-4330-45E2-95A4-7AD39E614FF9}" destId="{8F026FB5-7EBF-4EAE-BC6A-963AF6192B96}" srcOrd="0" destOrd="0" presId="urn:microsoft.com/office/officeart/2005/8/layout/hierarchy6"/>
    <dgm:cxn modelId="{0922C7AE-DCC5-4AFA-894D-FD0E9A2FB770}" type="presParOf" srcId="{8F026FB5-7EBF-4EAE-BC6A-963AF6192B96}" destId="{9E9104A0-DAC8-4378-A90B-16F6285722B3}" srcOrd="0" destOrd="0" presId="urn:microsoft.com/office/officeart/2005/8/layout/hierarchy6"/>
    <dgm:cxn modelId="{78892D2E-1392-4512-8F5F-06897A0B1B08}" type="presParOf" srcId="{9E9104A0-DAC8-4378-A90B-16F6285722B3}" destId="{30F9DF44-E104-4B26-8D45-710765689BE0}" srcOrd="0" destOrd="0" presId="urn:microsoft.com/office/officeart/2005/8/layout/hierarchy6"/>
    <dgm:cxn modelId="{41622B70-F92C-4ED5-B2DD-8EF1A0D10BA9}" type="presParOf" srcId="{30F9DF44-E104-4B26-8D45-710765689BE0}" destId="{78DEA8EA-F25C-4102-9EC7-62128AD964AF}" srcOrd="0" destOrd="0" presId="urn:microsoft.com/office/officeart/2005/8/layout/hierarchy6"/>
    <dgm:cxn modelId="{AEE96ED5-8711-43FF-93C7-9A754A3342D6}" type="presParOf" srcId="{30F9DF44-E104-4B26-8D45-710765689BE0}" destId="{D26EE2E4-2879-4D22-8CAF-1C2C9E7A25A6}" srcOrd="1" destOrd="0" presId="urn:microsoft.com/office/officeart/2005/8/layout/hierarchy6"/>
    <dgm:cxn modelId="{0FD8E6A9-B0F0-4048-A65B-AF8F693079FB}" type="presParOf" srcId="{D26EE2E4-2879-4D22-8CAF-1C2C9E7A25A6}" destId="{AD318808-51EF-4158-9077-73AF6B04308E}" srcOrd="0" destOrd="0" presId="urn:microsoft.com/office/officeart/2005/8/layout/hierarchy6"/>
    <dgm:cxn modelId="{0C2AA280-72DE-4E12-9FE6-0CDC029D84A1}" type="presParOf" srcId="{D26EE2E4-2879-4D22-8CAF-1C2C9E7A25A6}" destId="{506E87D8-DCBE-4CB6-8CB3-32A229463E74}" srcOrd="1" destOrd="0" presId="urn:microsoft.com/office/officeart/2005/8/layout/hierarchy6"/>
    <dgm:cxn modelId="{37341F71-2AB7-46AC-86F0-E87203DDF4F3}" type="presParOf" srcId="{506E87D8-DCBE-4CB6-8CB3-32A229463E74}" destId="{DB2E948F-4B6A-4E04-856B-47DFD7F96B74}" srcOrd="0" destOrd="0" presId="urn:microsoft.com/office/officeart/2005/8/layout/hierarchy6"/>
    <dgm:cxn modelId="{19737A3C-19BB-4A1B-AF2E-37EF1BCBC571}" type="presParOf" srcId="{506E87D8-DCBE-4CB6-8CB3-32A229463E74}" destId="{7AB4FF49-9EBA-47BC-BBD8-3914093EA97C}" srcOrd="1" destOrd="0" presId="urn:microsoft.com/office/officeart/2005/8/layout/hierarchy6"/>
    <dgm:cxn modelId="{4D0AD744-CF7C-48C1-BD3C-B092F5695E3A}" type="presParOf" srcId="{D26EE2E4-2879-4D22-8CAF-1C2C9E7A25A6}" destId="{776B8DFA-D5F0-4081-9AD9-5984C1DED6FF}" srcOrd="2" destOrd="0" presId="urn:microsoft.com/office/officeart/2005/8/layout/hierarchy6"/>
    <dgm:cxn modelId="{FEE57D05-8230-45AD-B6D3-96C6A7865183}" type="presParOf" srcId="{D26EE2E4-2879-4D22-8CAF-1C2C9E7A25A6}" destId="{2302B4DA-5548-41F5-ABD0-5F2A4F2A776E}" srcOrd="3" destOrd="0" presId="urn:microsoft.com/office/officeart/2005/8/layout/hierarchy6"/>
    <dgm:cxn modelId="{F9080B70-0421-45C7-970C-10C0517B1EC7}" type="presParOf" srcId="{2302B4DA-5548-41F5-ABD0-5F2A4F2A776E}" destId="{82D4CFC9-E9F7-41C1-8A38-1670CF1D9770}" srcOrd="0" destOrd="0" presId="urn:microsoft.com/office/officeart/2005/8/layout/hierarchy6"/>
    <dgm:cxn modelId="{E6583350-EBA1-4285-A2D2-770B3B573A51}" type="presParOf" srcId="{2302B4DA-5548-41F5-ABD0-5F2A4F2A776E}" destId="{4BA7AF1F-D0A5-4120-A831-7C936EB2830F}" srcOrd="1" destOrd="0" presId="urn:microsoft.com/office/officeart/2005/8/layout/hierarchy6"/>
    <dgm:cxn modelId="{1791E649-00C1-485B-838D-D3AA29D3D3F4}" type="presParOf" srcId="{4BA7AF1F-D0A5-4120-A831-7C936EB2830F}" destId="{70242EF9-26AD-4D47-8457-EA69D81F8525}" srcOrd="0" destOrd="0" presId="urn:microsoft.com/office/officeart/2005/8/layout/hierarchy6"/>
    <dgm:cxn modelId="{7FEF30D1-3A15-43C3-9C4B-A7B47AD86CE8}" type="presParOf" srcId="{4BA7AF1F-D0A5-4120-A831-7C936EB2830F}" destId="{94C7D36A-1CB0-485E-816C-CB0DEB488737}" srcOrd="1" destOrd="0" presId="urn:microsoft.com/office/officeart/2005/8/layout/hierarchy6"/>
    <dgm:cxn modelId="{5FBB6BB1-6B31-4F9B-A45E-885463FC90B9}" type="presParOf" srcId="{94C7D36A-1CB0-485E-816C-CB0DEB488737}" destId="{1A958739-0148-4E92-BEF5-4C82A94BAE76}" srcOrd="0" destOrd="0" presId="urn:microsoft.com/office/officeart/2005/8/layout/hierarchy6"/>
    <dgm:cxn modelId="{0CE2D707-FC55-483D-8CD8-FD55633138AF}" type="presParOf" srcId="{94C7D36A-1CB0-485E-816C-CB0DEB488737}" destId="{435B545C-E869-413B-917D-AC1E55082033}" srcOrd="1" destOrd="0" presId="urn:microsoft.com/office/officeart/2005/8/layout/hierarchy6"/>
    <dgm:cxn modelId="{8B2E7439-93B3-42B0-8B55-BB27BA3DFF25}" type="presParOf" srcId="{4BA7AF1F-D0A5-4120-A831-7C936EB2830F}" destId="{F1699EF7-2447-461A-8CBA-7C23B204E4E3}" srcOrd="2" destOrd="0" presId="urn:microsoft.com/office/officeart/2005/8/layout/hierarchy6"/>
    <dgm:cxn modelId="{C70544E0-2E54-402A-88DB-D29ED62FD9DF}" type="presParOf" srcId="{4BA7AF1F-D0A5-4120-A831-7C936EB2830F}" destId="{11FD5EAB-132B-44EE-B041-98CA530EDC44}" srcOrd="3" destOrd="0" presId="urn:microsoft.com/office/officeart/2005/8/layout/hierarchy6"/>
    <dgm:cxn modelId="{5BEF1A50-16DB-4B5B-845E-7DEC0C642035}" type="presParOf" srcId="{11FD5EAB-132B-44EE-B041-98CA530EDC44}" destId="{E01E8039-8D4A-4131-92C1-85C770FE6957}" srcOrd="0" destOrd="0" presId="urn:microsoft.com/office/officeart/2005/8/layout/hierarchy6"/>
    <dgm:cxn modelId="{77AF1073-8E3E-40E2-8ECE-125AD3668A9D}" type="presParOf" srcId="{11FD5EAB-132B-44EE-B041-98CA530EDC44}" destId="{1FE1BF6D-CAD4-4AD0-8EF5-1929F3AE6487}" srcOrd="1" destOrd="0" presId="urn:microsoft.com/office/officeart/2005/8/layout/hierarchy6"/>
    <dgm:cxn modelId="{5B2D0B4B-8B84-40BE-B89D-9697C2B0E9C7}" type="presParOf" srcId="{5FA91B1F-4330-45E2-95A4-7AD39E614FF9}" destId="{A51B7A3D-CE7A-472C-8C2D-0A0CADA89D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4A015-1305-4C83-B9FC-49B55D962CCA}">
      <dsp:nvSpPr>
        <dsp:cNvPr id="0" name=""/>
        <dsp:cNvSpPr/>
      </dsp:nvSpPr>
      <dsp:spPr>
        <a:xfrm>
          <a:off x="0" y="0"/>
          <a:ext cx="4511039" cy="4511039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93C71-5AE9-4B00-9FAC-359FCC728956}">
      <dsp:nvSpPr>
        <dsp:cNvPr id="0" name=""/>
        <dsp:cNvSpPr/>
      </dsp:nvSpPr>
      <dsp:spPr>
        <a:xfrm>
          <a:off x="2255519" y="0"/>
          <a:ext cx="8863584" cy="45110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300" kern="1200" baseline="0" dirty="0" smtClean="0"/>
            <a:t>Локализация контента (бизнес-данных, данных приложения, …)</a:t>
          </a:r>
          <a:endParaRPr lang="ru-RU" sz="3300" kern="1200" dirty="0"/>
        </a:p>
      </dsp:txBody>
      <dsp:txXfrm>
        <a:off x="2255519" y="0"/>
        <a:ext cx="4431792" cy="2142743"/>
      </dsp:txXfrm>
    </dsp:sp>
    <dsp:sp modelId="{B7A2B6D9-E42A-4242-96BC-2F39E95BEB98}">
      <dsp:nvSpPr>
        <dsp:cNvPr id="0" name=""/>
        <dsp:cNvSpPr/>
      </dsp:nvSpPr>
      <dsp:spPr>
        <a:xfrm>
          <a:off x="1184147" y="2142743"/>
          <a:ext cx="2142743" cy="2142743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9EFE9-C5F8-46FC-95E1-12FD69C1148E}">
      <dsp:nvSpPr>
        <dsp:cNvPr id="0" name=""/>
        <dsp:cNvSpPr/>
      </dsp:nvSpPr>
      <dsp:spPr>
        <a:xfrm>
          <a:off x="2255519" y="2142743"/>
          <a:ext cx="8863584" cy="21427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300" kern="1200" baseline="0" dirty="0" smtClean="0"/>
            <a:t>Локализация интерфейса</a:t>
          </a:r>
          <a:endParaRPr lang="ru-RU" sz="3300" kern="1200" dirty="0"/>
        </a:p>
      </dsp:txBody>
      <dsp:txXfrm>
        <a:off x="2255519" y="2142743"/>
        <a:ext cx="4431792" cy="2142743"/>
      </dsp:txXfrm>
    </dsp:sp>
    <dsp:sp modelId="{0FD17445-F50C-4A61-9FA3-3A1759541601}">
      <dsp:nvSpPr>
        <dsp:cNvPr id="0" name=""/>
        <dsp:cNvSpPr/>
      </dsp:nvSpPr>
      <dsp:spPr>
        <a:xfrm>
          <a:off x="6687312" y="2142743"/>
          <a:ext cx="4431792" cy="21427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baseline="0" dirty="0" smtClean="0"/>
            <a:t>Статические элементы</a:t>
          </a:r>
          <a:endParaRPr lang="ru-RU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baseline="0" dirty="0" smtClean="0"/>
            <a:t>Текст</a:t>
          </a:r>
          <a:endParaRPr lang="ru-RU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baseline="0" dirty="0" smtClean="0"/>
            <a:t>Изображения</a:t>
          </a:r>
          <a:endParaRPr lang="ru-RU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baseline="0" dirty="0" smtClean="0"/>
            <a:t>Динамические элементы</a:t>
          </a:r>
          <a:endParaRPr lang="ru-RU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baseline="0" dirty="0" smtClean="0"/>
            <a:t>Дата </a:t>
          </a:r>
          <a:r>
            <a:rPr lang="en-US" sz="1500" kern="1200" baseline="0" dirty="0" smtClean="0"/>
            <a:t>/</a:t>
          </a:r>
          <a:r>
            <a:rPr lang="ru-RU" sz="1500" kern="1200" baseline="0" dirty="0" smtClean="0"/>
            <a:t> Время </a:t>
          </a:r>
          <a:r>
            <a:rPr lang="en-US" sz="1500" kern="1200" baseline="0" dirty="0" smtClean="0"/>
            <a:t>/</a:t>
          </a:r>
          <a:r>
            <a:rPr lang="ru-RU" sz="1500" kern="1200" baseline="0" dirty="0" smtClean="0"/>
            <a:t> Календарь</a:t>
          </a:r>
          <a:endParaRPr lang="ru-RU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baseline="0" dirty="0" smtClean="0"/>
            <a:t>Числа </a:t>
          </a:r>
          <a:r>
            <a:rPr lang="en-US" sz="1500" kern="1200" baseline="0" dirty="0" smtClean="0"/>
            <a:t>/</a:t>
          </a:r>
          <a:r>
            <a:rPr lang="ru-RU" sz="1500" kern="1200" baseline="0" dirty="0" smtClean="0"/>
            <a:t> Суммы (валюты)</a:t>
          </a:r>
          <a:endParaRPr lang="ru-RU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baseline="0" dirty="0" smtClean="0"/>
            <a:t>Строки </a:t>
          </a:r>
          <a:r>
            <a:rPr lang="en-US" sz="1500" kern="1200" baseline="0" dirty="0" smtClean="0"/>
            <a:t>/</a:t>
          </a:r>
          <a:r>
            <a:rPr lang="ru-RU" sz="1500" kern="1200" baseline="0" dirty="0" smtClean="0"/>
            <a:t> Списки </a:t>
          </a:r>
          <a:r>
            <a:rPr lang="en-US" sz="1500" kern="1200" baseline="0" dirty="0" smtClean="0"/>
            <a:t>/</a:t>
          </a:r>
          <a:r>
            <a:rPr lang="ru-RU" sz="1500" kern="1200" baseline="0" dirty="0" smtClean="0"/>
            <a:t> Единицы измерения</a:t>
          </a:r>
          <a:endParaRPr lang="ru-RU" sz="1500" kern="1200" dirty="0"/>
        </a:p>
        <a:p>
          <a:pPr marL="228600" lvl="2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baseline="0" dirty="0" smtClean="0"/>
            <a:t>Адреса </a:t>
          </a:r>
          <a:r>
            <a:rPr lang="en-US" sz="1500" kern="1200" baseline="0" dirty="0" smtClean="0"/>
            <a:t>/</a:t>
          </a:r>
          <a:r>
            <a:rPr lang="ru-RU" sz="1500" kern="1200" baseline="0" dirty="0" smtClean="0"/>
            <a:t> Телефоны</a:t>
          </a:r>
          <a:endParaRPr lang="ru-RU" sz="1500" kern="1200" dirty="0"/>
        </a:p>
      </dsp:txBody>
      <dsp:txXfrm>
        <a:off x="6687312" y="2142743"/>
        <a:ext cx="4431792" cy="214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EA8EA-F25C-4102-9EC7-62128AD964AF}">
      <dsp:nvSpPr>
        <dsp:cNvPr id="0" name=""/>
        <dsp:cNvSpPr/>
      </dsp:nvSpPr>
      <dsp:spPr>
        <a:xfrm>
          <a:off x="1035481" y="140057"/>
          <a:ext cx="1591813" cy="1061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Ресурсы</a:t>
          </a:r>
          <a:endParaRPr lang="ru-RU" sz="2600" kern="1200" dirty="0"/>
        </a:p>
      </dsp:txBody>
      <dsp:txXfrm>
        <a:off x="1066563" y="171139"/>
        <a:ext cx="1529649" cy="999044"/>
      </dsp:txXfrm>
    </dsp:sp>
    <dsp:sp modelId="{AD318808-51EF-4158-9077-73AF6B04308E}">
      <dsp:nvSpPr>
        <dsp:cNvPr id="0" name=""/>
        <dsp:cNvSpPr/>
      </dsp:nvSpPr>
      <dsp:spPr>
        <a:xfrm>
          <a:off x="796709" y="1201266"/>
          <a:ext cx="1034678" cy="424483"/>
        </a:xfrm>
        <a:custGeom>
          <a:avLst/>
          <a:gdLst/>
          <a:ahLst/>
          <a:cxnLst/>
          <a:rect l="0" t="0" r="0" b="0"/>
          <a:pathLst>
            <a:path>
              <a:moveTo>
                <a:pt x="1034678" y="0"/>
              </a:moveTo>
              <a:lnTo>
                <a:pt x="1034678" y="212241"/>
              </a:lnTo>
              <a:lnTo>
                <a:pt x="0" y="212241"/>
              </a:lnTo>
              <a:lnTo>
                <a:pt x="0" y="4244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E948F-4B6A-4E04-856B-47DFD7F96B74}">
      <dsp:nvSpPr>
        <dsp:cNvPr id="0" name=""/>
        <dsp:cNvSpPr/>
      </dsp:nvSpPr>
      <dsp:spPr>
        <a:xfrm>
          <a:off x="802" y="1625749"/>
          <a:ext cx="1591813" cy="1061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Win32</a:t>
          </a:r>
          <a:endParaRPr lang="ru-RU" sz="2600" kern="1200" dirty="0"/>
        </a:p>
      </dsp:txBody>
      <dsp:txXfrm>
        <a:off x="31884" y="1656831"/>
        <a:ext cx="1529649" cy="999044"/>
      </dsp:txXfrm>
    </dsp:sp>
    <dsp:sp modelId="{776B8DFA-D5F0-4081-9AD9-5984C1DED6FF}">
      <dsp:nvSpPr>
        <dsp:cNvPr id="0" name=""/>
        <dsp:cNvSpPr/>
      </dsp:nvSpPr>
      <dsp:spPr>
        <a:xfrm>
          <a:off x="1831387" y="1201266"/>
          <a:ext cx="1034678" cy="424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241"/>
              </a:lnTo>
              <a:lnTo>
                <a:pt x="1034678" y="212241"/>
              </a:lnTo>
              <a:lnTo>
                <a:pt x="1034678" y="4244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4CFC9-E9F7-41C1-8A38-1670CF1D9770}">
      <dsp:nvSpPr>
        <dsp:cNvPr id="0" name=""/>
        <dsp:cNvSpPr/>
      </dsp:nvSpPr>
      <dsp:spPr>
        <a:xfrm>
          <a:off x="2070159" y="1625749"/>
          <a:ext cx="1591813" cy="1061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Manifest resources</a:t>
          </a:r>
          <a:endParaRPr lang="ru-RU" sz="2600" kern="1200" dirty="0"/>
        </a:p>
      </dsp:txBody>
      <dsp:txXfrm>
        <a:off x="2101241" y="1656831"/>
        <a:ext cx="1529649" cy="999044"/>
      </dsp:txXfrm>
    </dsp:sp>
    <dsp:sp modelId="{70242EF9-26AD-4D47-8457-EA69D81F8525}">
      <dsp:nvSpPr>
        <dsp:cNvPr id="0" name=""/>
        <dsp:cNvSpPr/>
      </dsp:nvSpPr>
      <dsp:spPr>
        <a:xfrm>
          <a:off x="1831387" y="2686958"/>
          <a:ext cx="1034678" cy="424483"/>
        </a:xfrm>
        <a:custGeom>
          <a:avLst/>
          <a:gdLst/>
          <a:ahLst/>
          <a:cxnLst/>
          <a:rect l="0" t="0" r="0" b="0"/>
          <a:pathLst>
            <a:path>
              <a:moveTo>
                <a:pt x="1034678" y="0"/>
              </a:moveTo>
              <a:lnTo>
                <a:pt x="1034678" y="212241"/>
              </a:lnTo>
              <a:lnTo>
                <a:pt x="0" y="212241"/>
              </a:lnTo>
              <a:lnTo>
                <a:pt x="0" y="4244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958739-0148-4E92-BEF5-4C82A94BAE76}">
      <dsp:nvSpPr>
        <dsp:cNvPr id="0" name=""/>
        <dsp:cNvSpPr/>
      </dsp:nvSpPr>
      <dsp:spPr>
        <a:xfrm>
          <a:off x="1035481" y="3111441"/>
          <a:ext cx="1591813" cy="1061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Raw</a:t>
          </a:r>
          <a:endParaRPr lang="ru-RU" sz="2600" kern="1200" dirty="0"/>
        </a:p>
      </dsp:txBody>
      <dsp:txXfrm>
        <a:off x="1066563" y="3142523"/>
        <a:ext cx="1529649" cy="999044"/>
      </dsp:txXfrm>
    </dsp:sp>
    <dsp:sp modelId="{F1699EF7-2447-461A-8CBA-7C23B204E4E3}">
      <dsp:nvSpPr>
        <dsp:cNvPr id="0" name=""/>
        <dsp:cNvSpPr/>
      </dsp:nvSpPr>
      <dsp:spPr>
        <a:xfrm>
          <a:off x="2866066" y="2686958"/>
          <a:ext cx="1034678" cy="424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241"/>
              </a:lnTo>
              <a:lnTo>
                <a:pt x="1034678" y="212241"/>
              </a:lnTo>
              <a:lnTo>
                <a:pt x="1034678" y="4244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1E8039-8D4A-4131-92C1-85C770FE6957}">
      <dsp:nvSpPr>
        <dsp:cNvPr id="0" name=""/>
        <dsp:cNvSpPr/>
      </dsp:nvSpPr>
      <dsp:spPr>
        <a:xfrm>
          <a:off x="3104838" y="3111441"/>
          <a:ext cx="1591813" cy="1061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Typed (.</a:t>
          </a:r>
          <a:r>
            <a:rPr lang="en-US" sz="2600" kern="1200" dirty="0" err="1" smtClean="0"/>
            <a:t>resx</a:t>
          </a:r>
          <a:r>
            <a:rPr lang="en-US" sz="2600" kern="1200" dirty="0" smtClean="0"/>
            <a:t>)</a:t>
          </a:r>
          <a:endParaRPr lang="ru-RU" sz="2600" kern="1200" dirty="0"/>
        </a:p>
      </dsp:txBody>
      <dsp:txXfrm>
        <a:off x="3135920" y="3142523"/>
        <a:ext cx="1529649" cy="999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560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225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444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4A8D-F03B-4EE9-A970-8B78973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883" y="4924826"/>
            <a:ext cx="6272917" cy="760385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430A2C-8D2F-4BF5-9FD9-DD5D81AC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EC59-8FBD-4CB9-B5B6-26984AAED752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BA31F-CDF3-4F2F-807D-5060C2C9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F8407-509E-4517-B154-74E2152A3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76F2-FD7F-49D7-91DC-427668F580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82960-CECD-4D92-8FE7-55840CC5C5CF}"/>
              </a:ext>
            </a:extLst>
          </p:cNvPr>
          <p:cNvSpPr txBox="1"/>
          <p:nvPr userDrawn="1"/>
        </p:nvSpPr>
        <p:spPr>
          <a:xfrm>
            <a:off x="3684923" y="2321005"/>
            <a:ext cx="4822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75221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085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13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39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03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711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54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4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62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2D7DD-4C94-4601-9FB2-14EBDFE40896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F0148-FAC3-489B-879D-89576ED3D0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6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rfc5646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system.timezoneinfo.getsystemtimezones(v=vs.110).aspx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msdn.microsoft.com/en-us/library/system.timezoneinfo.findsystemtimezonebyid(v=vs.110).aspx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sdn.microsoft.com/en-us/library/system.timezoneinfo.toserializedstring(v=vs.110).aspx" TargetMode="External"/><Relationship Id="rId5" Type="http://schemas.openxmlformats.org/officeDocument/2006/relationships/hyperlink" Target="https://msdn.microsoft.com/en-us/library/system.timezoneinfo.fromserializedstring(v=vs.110).aspx" TargetMode="External"/><Relationship Id="rId4" Type="http://schemas.openxmlformats.org/officeDocument/2006/relationships/hyperlink" Target="https://msdn.microsoft.com/en-us/library/bb309898(v=vs.110).aspx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Локализация </a:t>
            </a:r>
            <a:r>
              <a:rPr lang="ru-RU" smtClean="0"/>
              <a:t>и ресурсы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78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Календари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41152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Отличаются</a:t>
            </a:r>
            <a:r>
              <a:rPr lang="en-US" dirty="0" smtClean="0"/>
              <a:t>:</a:t>
            </a:r>
            <a:endParaRPr lang="en-US" dirty="0"/>
          </a:p>
          <a:p>
            <a:r>
              <a:rPr lang="ru-RU" dirty="0" smtClean="0"/>
              <a:t>номером года</a:t>
            </a:r>
            <a:endParaRPr lang="en-US" dirty="0"/>
          </a:p>
          <a:p>
            <a:pPr lvl="1"/>
            <a:r>
              <a:rPr lang="en-US" dirty="0"/>
              <a:t>(Gregorian 2000 = Hijri 1421)</a:t>
            </a:r>
          </a:p>
          <a:p>
            <a:r>
              <a:rPr lang="ru-RU" dirty="0" smtClean="0"/>
              <a:t>первым днем года</a:t>
            </a:r>
            <a:endParaRPr lang="en-US" dirty="0"/>
          </a:p>
          <a:p>
            <a:r>
              <a:rPr lang="ru-RU" dirty="0" smtClean="0"/>
              <a:t>длинной года и месяцев, количеством месяцев</a:t>
            </a:r>
            <a:endParaRPr lang="en-US" dirty="0"/>
          </a:p>
          <a:p>
            <a:r>
              <a:rPr lang="ru-RU" dirty="0" smtClean="0"/>
              <a:t>способом вычисления </a:t>
            </a:r>
            <a:r>
              <a:rPr lang="en-US" dirty="0" smtClean="0"/>
              <a:t> </a:t>
            </a:r>
            <a:r>
              <a:rPr lang="ru-RU" dirty="0" smtClean="0"/>
              <a:t>високосных лет</a:t>
            </a:r>
            <a:endParaRPr lang="en-US" dirty="0"/>
          </a:p>
          <a:p>
            <a:r>
              <a:rPr lang="ru-RU" dirty="0" smtClean="0"/>
              <a:t>первым днем недели</a:t>
            </a:r>
            <a:endParaRPr lang="en-US" dirty="0"/>
          </a:p>
          <a:p>
            <a:pPr lvl="1"/>
            <a:r>
              <a:rPr lang="en-US" dirty="0"/>
              <a:t>(US – Sunday, UK - Monday)</a:t>
            </a:r>
          </a:p>
          <a:p>
            <a:r>
              <a:rPr lang="en-US" dirty="0" smtClean="0"/>
              <a:t>…</a:t>
            </a:r>
            <a:endParaRPr lang="ru-RU" dirty="0"/>
          </a:p>
          <a:p>
            <a:endParaRPr lang="ru-R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499774"/>
              </p:ext>
            </p:extLst>
          </p:nvPr>
        </p:nvGraphicFramePr>
        <p:xfrm>
          <a:off x="6901732" y="1801043"/>
          <a:ext cx="474995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246">
                  <a:extLst>
                    <a:ext uri="{9D8B030D-6E8A-4147-A177-3AD203B41FA5}">
                      <a16:colId xmlns:a16="http://schemas.microsoft.com/office/drawing/2014/main" val="2365905154"/>
                    </a:ext>
                  </a:extLst>
                </a:gridCol>
                <a:gridCol w="1749709">
                  <a:extLst>
                    <a:ext uri="{9D8B030D-6E8A-4147-A177-3AD203B41FA5}">
                      <a16:colId xmlns:a16="http://schemas.microsoft.com/office/drawing/2014/main" val="3043176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Календарь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Дата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/mm/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Грегорианский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Gregorian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12/12/2016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4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Китайский лунный (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Chinese Lunisolar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14/11/2016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93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Еврейский (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Hebrew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12/03/5777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4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Мусульманский (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Hijri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13/03/1438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6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Японский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Japanese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12/12/0028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3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Корейский (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Korean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12/12/4349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5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Календарь 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Миньго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Taiwan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12/12/0105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71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05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Представление (форматирование) дат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31673" y="1825625"/>
            <a:ext cx="5422127" cy="4559272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Различие в порядке элементов даты и их разделителях</a:t>
            </a:r>
            <a:endParaRPr lang="en-US" dirty="0"/>
          </a:p>
          <a:p>
            <a:pPr lvl="1"/>
            <a:r>
              <a:rPr lang="en-US" b="1" dirty="0"/>
              <a:t>English:</a:t>
            </a:r>
            <a:r>
              <a:rPr lang="en-US" dirty="0"/>
              <a:t> month/day/year </a:t>
            </a:r>
          </a:p>
          <a:p>
            <a:pPr lvl="1"/>
            <a:r>
              <a:rPr lang="en-US" b="1" dirty="0"/>
              <a:t>Spanish:</a:t>
            </a:r>
            <a:r>
              <a:rPr lang="en-US" dirty="0"/>
              <a:t> day/month/year </a:t>
            </a:r>
          </a:p>
          <a:p>
            <a:pPr lvl="1"/>
            <a:r>
              <a:rPr lang="en-US" b="1" dirty="0"/>
              <a:t>Japanese:</a:t>
            </a:r>
            <a:r>
              <a:rPr lang="en-US" dirty="0"/>
              <a:t> year/month/day</a:t>
            </a:r>
          </a:p>
          <a:p>
            <a:pPr lvl="1"/>
            <a:r>
              <a:rPr lang="en-US" b="1" dirty="0"/>
              <a:t>Russian:</a:t>
            </a:r>
            <a:r>
              <a:rPr lang="en-US" dirty="0"/>
              <a:t> </a:t>
            </a:r>
            <a:r>
              <a:rPr lang="en-US" dirty="0" err="1"/>
              <a:t>day.month.year</a:t>
            </a:r>
            <a:endParaRPr lang="en-US" dirty="0"/>
          </a:p>
          <a:p>
            <a:endParaRPr lang="en-US" dirty="0"/>
          </a:p>
          <a:p>
            <a:r>
              <a:rPr lang="ru-RU" dirty="0" smtClean="0"/>
              <a:t>Имена дней недели и месяцев</a:t>
            </a:r>
            <a:endParaRPr lang="en-US" dirty="0"/>
          </a:p>
          <a:p>
            <a:pPr lvl="1"/>
            <a:r>
              <a:rPr lang="en-US" b="1" dirty="0"/>
              <a:t>English:</a:t>
            </a:r>
            <a:r>
              <a:rPr lang="en-US" dirty="0"/>
              <a:t> Tuesday, October 12, 1954 </a:t>
            </a:r>
          </a:p>
          <a:p>
            <a:pPr lvl="1"/>
            <a:r>
              <a:rPr lang="en-US" b="1" dirty="0"/>
              <a:t>Spanish:</a:t>
            </a:r>
            <a:r>
              <a:rPr lang="en-US" dirty="0"/>
              <a:t> </a:t>
            </a:r>
            <a:r>
              <a:rPr lang="en-US" dirty="0" err="1"/>
              <a:t>martes</a:t>
            </a:r>
            <a:r>
              <a:rPr lang="en-US" dirty="0"/>
              <a:t> 12 de </a:t>
            </a:r>
            <a:r>
              <a:rPr lang="en-US" dirty="0" err="1"/>
              <a:t>octubre</a:t>
            </a:r>
            <a:r>
              <a:rPr lang="en-US" dirty="0"/>
              <a:t> de 1954 </a:t>
            </a:r>
          </a:p>
          <a:p>
            <a:pPr lvl="1"/>
            <a:r>
              <a:rPr lang="en-US" b="1" dirty="0"/>
              <a:t>Japanese:</a:t>
            </a:r>
            <a:r>
              <a:rPr lang="en-US" dirty="0"/>
              <a:t> 1954年10月12日 </a:t>
            </a:r>
          </a:p>
          <a:p>
            <a:pPr lvl="1"/>
            <a:endParaRPr lang="en-US" dirty="0"/>
          </a:p>
          <a:p>
            <a:r>
              <a:rPr lang="ru-RU" dirty="0" smtClean="0"/>
              <a:t>Относительное время</a:t>
            </a:r>
            <a:endParaRPr lang="en-US" dirty="0"/>
          </a:p>
          <a:p>
            <a:pPr lvl="1"/>
            <a:r>
              <a:rPr lang="en-US" i="1" dirty="0" smtClean="0"/>
              <a:t>Yesterday, Tomorrow, …</a:t>
            </a:r>
            <a:endParaRPr lang="ru-RU" i="1" dirty="0" smtClean="0"/>
          </a:p>
          <a:p>
            <a:pPr lvl="1"/>
            <a:r>
              <a:rPr lang="ru-RU" i="1" dirty="0" smtClean="0"/>
              <a:t>Вчера, Завтра</a:t>
            </a:r>
          </a:p>
          <a:p>
            <a:pPr lvl="1"/>
            <a:endParaRPr lang="en-US" i="1" dirty="0"/>
          </a:p>
          <a:p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777078" y="1825625"/>
            <a:ext cx="3874435" cy="1904020"/>
            <a:chOff x="777078" y="1825625"/>
            <a:chExt cx="3874435" cy="1904020"/>
          </a:xfrm>
        </p:grpSpPr>
        <p:graphicFrame>
          <p:nvGraphicFramePr>
            <p:cNvPr id="5" name="Shape 145"/>
            <p:cNvGraphicFramePr/>
            <p:nvPr>
              <p:extLst>
                <p:ext uri="{D42A27DB-BD31-4B8C-83A1-F6EECF244321}">
                  <p14:modId xmlns:p14="http://schemas.microsoft.com/office/powerpoint/2010/main" val="2679691637"/>
                </p:ext>
              </p:extLst>
            </p:nvPr>
          </p:nvGraphicFramePr>
          <p:xfrm>
            <a:off x="777078" y="2210462"/>
            <a:ext cx="3874435" cy="1519183"/>
          </p:xfrm>
          <a:graphic>
            <a:graphicData uri="http://schemas.openxmlformats.org/drawingml/2006/table">
              <a:tbl>
                <a:tblPr>
                  <a:tableStyleId>{B301B821-A1FF-4177-AEE7-76D212191A09}</a:tableStyleId>
                </a:tblPr>
                <a:tblGrid>
                  <a:gridCol w="91028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64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03081">
                  <a:tc>
                    <a:txBody>
                      <a:bodyPr/>
                      <a:lstStyle/>
                      <a:p>
                        <a:pPr marL="0" marR="0" lvl="0" indent="0" rtl="0">
                          <a:lnSpc>
                            <a:spcPct val="1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dirty="0">
                            <a:sym typeface="Arial"/>
                          </a:rPr>
                          <a:t>Full</a:t>
                        </a:r>
                        <a:endParaRPr lang="en" sz="1800" b="1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dirty="0">
                            <a:sym typeface="Arial"/>
                          </a:rPr>
                          <a:t>Thursday, October 14, 2010</a:t>
                        </a:r>
                        <a:endParaRPr lang="en" sz="1800" dirty="0">
                          <a:solidFill>
                            <a:srgbClr val="36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8575">
                  <a:tc>
                    <a:txBody>
                      <a:bodyPr/>
                      <a:lstStyle/>
                      <a:p>
                        <a:pPr marL="0" marR="0" lvl="0" indent="0" rtl="0">
                          <a:lnSpc>
                            <a:spcPct val="1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>
                            <a:sym typeface="Arial"/>
                          </a:rPr>
                          <a:t>Long</a:t>
                        </a:r>
                        <a:endParaRPr lang="en" sz="18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dirty="0">
                            <a:sym typeface="Arial"/>
                          </a:rPr>
                          <a:t>October 14, 2010</a:t>
                        </a:r>
                        <a:endParaRPr lang="en" sz="1800" dirty="0">
                          <a:solidFill>
                            <a:srgbClr val="36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8575">
                  <a:tc>
                    <a:txBody>
                      <a:bodyPr/>
                      <a:lstStyle/>
                      <a:p>
                        <a:pPr marL="0" marR="0" lvl="0" indent="0" rtl="0">
                          <a:lnSpc>
                            <a:spcPct val="1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>
                            <a:sym typeface="Arial"/>
                          </a:rPr>
                          <a:t>Medium</a:t>
                        </a:r>
                        <a:endParaRPr lang="en" sz="18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dirty="0">
                            <a:sym typeface="Arial"/>
                          </a:rPr>
                          <a:t>Oct 14, 2010</a:t>
                        </a:r>
                        <a:endParaRPr lang="en" sz="1800" dirty="0">
                          <a:solidFill>
                            <a:srgbClr val="36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68575">
                  <a:tc>
                    <a:txBody>
                      <a:bodyPr/>
                      <a:lstStyle/>
                      <a:p>
                        <a:pPr marL="0" marR="0" lvl="0" indent="0" rtl="0">
                          <a:lnSpc>
                            <a:spcPct val="1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dirty="0">
                            <a:sym typeface="Arial"/>
                          </a:rPr>
                          <a:t>Short</a:t>
                        </a:r>
                        <a:endParaRPr lang="en" sz="1800" b="1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2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 dirty="0">
                            <a:sym typeface="Arial"/>
                          </a:rPr>
                          <a:t>10/14/10</a:t>
                        </a:r>
                        <a:endParaRPr lang="en" sz="1800" dirty="0">
                          <a:solidFill>
                            <a:srgbClr val="36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6" name="Прямоугольник 5"/>
            <p:cNvSpPr/>
            <p:nvPr/>
          </p:nvSpPr>
          <p:spPr>
            <a:xfrm>
              <a:off x="777078" y="1825625"/>
              <a:ext cx="1768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/>
                <a:t>Базовые формы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89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Представление времени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6651929" cy="4351338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Использование 12- и 24-часовой формы</a:t>
            </a:r>
            <a:endParaRPr lang="en-US" dirty="0"/>
          </a:p>
          <a:p>
            <a:pPr lvl="1"/>
            <a:r>
              <a:rPr lang="en-US" dirty="0"/>
              <a:t>US English – 10:27:56 PM</a:t>
            </a:r>
          </a:p>
          <a:p>
            <a:pPr lvl="1"/>
            <a:r>
              <a:rPr lang="en-US" dirty="0"/>
              <a:t>UK English – 22:27:56</a:t>
            </a:r>
          </a:p>
          <a:p>
            <a:endParaRPr lang="en-US" dirty="0"/>
          </a:p>
          <a:p>
            <a:r>
              <a:rPr lang="ru-RU" dirty="0" smtClean="0"/>
              <a:t>Символы-разделители часов, минут, секунд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ru-RU" dirty="0" smtClean="0"/>
              <a:t>Хранение и представление временной зоны</a:t>
            </a:r>
            <a:endParaRPr lang="en-US" dirty="0"/>
          </a:p>
          <a:p>
            <a:pPr lvl="1"/>
            <a:r>
              <a:rPr lang="en-US" dirty="0"/>
              <a:t>Bangalore, India 	                </a:t>
            </a:r>
            <a:r>
              <a:rPr lang="ru-RU" dirty="0" smtClean="0"/>
              <a:t>	</a:t>
            </a:r>
            <a:r>
              <a:rPr lang="en-US" dirty="0" smtClean="0"/>
              <a:t>UTC </a:t>
            </a:r>
            <a:r>
              <a:rPr lang="en-US" dirty="0"/>
              <a:t>+5:30</a:t>
            </a:r>
          </a:p>
          <a:p>
            <a:pPr lvl="1"/>
            <a:r>
              <a:rPr lang="en-US" dirty="0"/>
              <a:t>Chatham Island, New Zealand     </a:t>
            </a:r>
            <a:r>
              <a:rPr lang="ru-RU" dirty="0" smtClean="0"/>
              <a:t>	</a:t>
            </a:r>
            <a:r>
              <a:rPr lang="en-US" dirty="0" smtClean="0"/>
              <a:t>UTC </a:t>
            </a:r>
            <a:r>
              <a:rPr lang="en-US" dirty="0"/>
              <a:t>+12:45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031" y="2265063"/>
            <a:ext cx="3017782" cy="30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3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Временные зоны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351338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Часто используются аббревиатуры, которые не уникальны</a:t>
            </a:r>
            <a:endParaRPr lang="en-US" dirty="0"/>
          </a:p>
          <a:p>
            <a:pPr lvl="1"/>
            <a:r>
              <a:rPr lang="en-US" dirty="0"/>
              <a:t>PST</a:t>
            </a:r>
          </a:p>
          <a:p>
            <a:pPr lvl="2"/>
            <a:r>
              <a:rPr lang="en-US" dirty="0"/>
              <a:t>Pacific Standard Time (UTC-08)</a:t>
            </a:r>
          </a:p>
          <a:p>
            <a:pPr lvl="2"/>
            <a:r>
              <a:rPr lang="en-US" dirty="0"/>
              <a:t>Philippine Standard Time (UTC+08)</a:t>
            </a:r>
          </a:p>
          <a:p>
            <a:r>
              <a:rPr lang="ru-RU" dirty="0" smtClean="0"/>
              <a:t>Одна зона может иметь несколько названий + их переводы</a:t>
            </a:r>
          </a:p>
          <a:p>
            <a:pPr lvl="1"/>
            <a:r>
              <a:rPr lang="en-US" dirty="0"/>
              <a:t>UTC+03</a:t>
            </a:r>
          </a:p>
          <a:p>
            <a:pPr lvl="2"/>
            <a:r>
              <a:rPr lang="en-US" dirty="0"/>
              <a:t>Eastern Europe Forward Time (EEFT)</a:t>
            </a:r>
          </a:p>
          <a:p>
            <a:pPr lvl="2"/>
            <a:r>
              <a:rPr lang="en-US" dirty="0"/>
              <a:t>Arabia Standard Time (AST)</a:t>
            </a:r>
          </a:p>
          <a:p>
            <a:pPr lvl="2"/>
            <a:r>
              <a:rPr lang="en-US" dirty="0"/>
              <a:t>Moscow Time </a:t>
            </a:r>
          </a:p>
          <a:p>
            <a:r>
              <a:rPr lang="ru-RU" dirty="0" smtClean="0"/>
              <a:t>Не все страны используют переход на зимнее</a:t>
            </a:r>
            <a:r>
              <a:rPr lang="en-US" dirty="0" smtClean="0"/>
              <a:t>/</a:t>
            </a:r>
            <a:r>
              <a:rPr lang="ru-RU" dirty="0" smtClean="0"/>
              <a:t>летнее время</a:t>
            </a:r>
            <a:endParaRPr lang="en-US" dirty="0"/>
          </a:p>
          <a:p>
            <a:r>
              <a:rPr lang="ru-RU" dirty="0" smtClean="0"/>
              <a:t>Перевод на </a:t>
            </a:r>
            <a:r>
              <a:rPr lang="ru-RU" dirty="0"/>
              <a:t>зимнее</a:t>
            </a:r>
            <a:r>
              <a:rPr lang="en-US" dirty="0"/>
              <a:t>/</a:t>
            </a:r>
            <a:r>
              <a:rPr lang="ru-RU" dirty="0"/>
              <a:t>летнее </a:t>
            </a:r>
            <a:r>
              <a:rPr lang="ru-RU" dirty="0" smtClean="0"/>
              <a:t>время в разных странах происходит в разное время</a:t>
            </a:r>
          </a:p>
          <a:p>
            <a:pPr lvl="1"/>
            <a:r>
              <a:rPr lang="ru-RU" dirty="0" smtClean="0"/>
              <a:t>Чаще всего это плавающая дата (последнее воскресенье октября)</a:t>
            </a:r>
          </a:p>
          <a:p>
            <a:pPr lvl="1"/>
            <a:r>
              <a:rPr lang="ru-RU" dirty="0" smtClean="0"/>
              <a:t>В разные годы перевод мог или не осуществляться или выполняться в другие дни нежели сейчас</a:t>
            </a:r>
            <a:endParaRPr lang="en-US" dirty="0"/>
          </a:p>
          <a:p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6555308" y="1787403"/>
            <a:ext cx="5498242" cy="2472523"/>
            <a:chOff x="6555308" y="1787403"/>
            <a:chExt cx="5498242" cy="2472523"/>
          </a:xfrm>
        </p:grpSpPr>
        <p:graphicFrame>
          <p:nvGraphicFramePr>
            <p:cNvPr id="4" name="Shape 221"/>
            <p:cNvGraphicFramePr/>
            <p:nvPr>
              <p:extLst>
                <p:ext uri="{D42A27DB-BD31-4B8C-83A1-F6EECF244321}">
                  <p14:modId xmlns:p14="http://schemas.microsoft.com/office/powerpoint/2010/main" val="3885195734"/>
                </p:ext>
              </p:extLst>
            </p:nvPr>
          </p:nvGraphicFramePr>
          <p:xfrm>
            <a:off x="6555308" y="2253451"/>
            <a:ext cx="5498242" cy="2006475"/>
          </p:xfrm>
          <a:graphic>
            <a:graphicData uri="http://schemas.openxmlformats.org/drawingml/2006/table">
              <a:tbl>
                <a:tblPr>
                  <a:tableStyleId>{B301B821-A1FF-4177-AEE7-76D212191A09}</a:tableStyleId>
                </a:tblPr>
                <a:tblGrid>
                  <a:gridCol w="196540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53283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20625">
                  <a:tc>
                    <a:txBody>
                      <a:bodyPr/>
                      <a:lstStyle/>
                      <a:p>
                        <a:pPr lvl="0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 dirty="0">
                            <a:sym typeface="Arial"/>
                          </a:rPr>
                          <a:t>Generic NL - Long</a:t>
                        </a:r>
                        <a:endParaRPr lang="en" sz="18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tc>
                    <a:txBody>
                      <a:bodyPr/>
                      <a:lstStyle/>
                      <a:p>
                        <a:pPr lvl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/>
                          <a:t>heure d’Europe centrale</a:t>
                        </a:r>
                        <a:endParaRPr lang="en" sz="1800">
                          <a:solidFill>
                            <a:srgbClr val="333333"/>
                          </a:solidFill>
                        </a:endParaRPr>
                      </a:p>
                    </a:txBody>
                    <a:tcPr marL="25725" marR="25725" marT="21425" marB="21425" anchor="ctr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4725">
                  <a:tc>
                    <a:txBody>
                      <a:bodyPr/>
                      <a:lstStyle/>
                      <a:p>
                        <a:pPr lvl="0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/>
                          <a:t>Winter</a:t>
                        </a:r>
                        <a:r>
                          <a:rPr lang="en" sz="1800">
                            <a:sym typeface="Arial"/>
                          </a:rPr>
                          <a:t> NL - Long</a:t>
                        </a:r>
                        <a:endParaRPr lang="en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/>
                  </a:tc>
                  <a:tc>
                    <a:txBody>
                      <a:bodyPr/>
                      <a:lstStyle/>
                      <a:p>
                        <a:pPr lvl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/>
                          <a:t>heure normale d’Europe centrale</a:t>
                        </a:r>
                        <a:endParaRPr lang="en" sz="1800">
                          <a:solidFill>
                            <a:srgbClr val="333333"/>
                          </a:solidFill>
                        </a:endParaRPr>
                      </a:p>
                    </a:txBody>
                    <a:tcPr marL="25725" marR="25725" marT="21425" marB="2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4725">
                  <a:tc>
                    <a:txBody>
                      <a:bodyPr/>
                      <a:lstStyle/>
                      <a:p>
                        <a:pPr lvl="0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/>
                          <a:t>Summer</a:t>
                        </a:r>
                        <a:r>
                          <a:rPr lang="en" sz="1800">
                            <a:sym typeface="Arial"/>
                          </a:rPr>
                          <a:t> NL - Long</a:t>
                        </a:r>
                        <a:endParaRPr lang="en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/>
                  </a:tc>
                  <a:tc>
                    <a:txBody>
                      <a:bodyPr/>
                      <a:lstStyle/>
                      <a:p>
                        <a:pPr lvl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/>
                          <a:t>heure d’été d’Europe centrale</a:t>
                        </a:r>
                        <a:endParaRPr lang="en" sz="1800">
                          <a:solidFill>
                            <a:srgbClr val="333333"/>
                          </a:solidFill>
                        </a:endParaRPr>
                      </a:p>
                    </a:txBody>
                    <a:tcPr marL="25725" marR="25725" marT="21425" marB="2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0000">
                  <a:tc>
                    <a:txBody>
                      <a:bodyPr/>
                      <a:lstStyle/>
                      <a:p>
                        <a:pPr lvl="0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 dirty="0">
                            <a:sym typeface="Arial"/>
                          </a:rPr>
                          <a:t>RFC 822</a:t>
                        </a:r>
                        <a:endParaRPr lang="en" sz="18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tc>
                    <a:txBody>
                      <a:bodyPr/>
                      <a:lstStyle/>
                      <a:p>
                        <a:pPr lvl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>
                            <a:sym typeface="Arial"/>
                          </a:rPr>
                          <a:t>+0200</a:t>
                        </a:r>
                        <a:endParaRPr lang="en" sz="1800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0100">
                  <a:tc>
                    <a:txBody>
                      <a:bodyPr/>
                      <a:lstStyle/>
                      <a:p>
                        <a:pPr lvl="0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 dirty="0">
                            <a:sym typeface="Arial"/>
                          </a:rPr>
                          <a:t>Localized GMT</a:t>
                        </a:r>
                        <a:endParaRPr lang="en" sz="18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tc>
                    <a:txBody>
                      <a:bodyPr/>
                      <a:lstStyle/>
                      <a:p>
                        <a:pPr lvl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 dirty="0">
                            <a:sym typeface="Arial"/>
                          </a:rPr>
                          <a:t>UTC+02:00</a:t>
                        </a:r>
                        <a:endParaRPr lang="en" sz="1800" dirty="0">
                          <a:solidFill>
                            <a:srgbClr val="3333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 anchor="ctr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lvl="0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>
                            <a:sym typeface="Arial"/>
                          </a:rPr>
                          <a:t>Generic Location</a:t>
                        </a:r>
                        <a:endParaRPr lang="en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25725" marR="25725" marT="21425" marB="21425"/>
                  </a:tc>
                  <a:tc>
                    <a:txBody>
                      <a:bodyPr/>
                      <a:lstStyle/>
                      <a:p>
                        <a:pPr lvl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buNone/>
                        </a:pPr>
                        <a:r>
                          <a:rPr lang="en" sz="1800" dirty="0"/>
                          <a:t>heure : France</a:t>
                        </a:r>
                        <a:endParaRPr lang="en" sz="1800" dirty="0">
                          <a:solidFill>
                            <a:srgbClr val="333333"/>
                          </a:solidFill>
                        </a:endParaRPr>
                      </a:p>
                    </a:txBody>
                    <a:tcPr marL="25725" marR="25725" marT="21425" marB="2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9000249" y="1787403"/>
              <a:ext cx="3053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Форматы представлений ТЗ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89951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Форматирование чисел</a:t>
            </a:r>
            <a:endParaRPr lang="ru-RU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683116"/>
              </p:ext>
            </p:extLst>
          </p:nvPr>
        </p:nvGraphicFramePr>
        <p:xfrm>
          <a:off x="655299" y="1548712"/>
          <a:ext cx="10467450" cy="49885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914837">
                  <a:extLst>
                    <a:ext uri="{9D8B030D-6E8A-4147-A177-3AD203B41FA5}">
                      <a16:colId xmlns:a16="http://schemas.microsoft.com/office/drawing/2014/main" val="2505222359"/>
                    </a:ext>
                  </a:extLst>
                </a:gridCol>
                <a:gridCol w="2588177">
                  <a:extLst>
                    <a:ext uri="{9D8B030D-6E8A-4147-A177-3AD203B41FA5}">
                      <a16:colId xmlns:a16="http://schemas.microsoft.com/office/drawing/2014/main" val="1493152233"/>
                    </a:ext>
                  </a:extLst>
                </a:gridCol>
                <a:gridCol w="4964436">
                  <a:extLst>
                    <a:ext uri="{9D8B030D-6E8A-4147-A177-3AD203B41FA5}">
                      <a16:colId xmlns:a16="http://schemas.microsoft.com/office/drawing/2014/main" val="45943222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ru-RU" dirty="0" smtClean="0"/>
                        <a:t>Десятичная</a:t>
                      </a:r>
                      <a:r>
                        <a:rPr lang="ru-RU" baseline="0" dirty="0" smtClean="0"/>
                        <a:t> разделитель</a:t>
                      </a:r>
                      <a:r>
                        <a:rPr lang="en-US" baseline="0" dirty="0" smtClean="0"/>
                        <a:t> / </a:t>
                      </a:r>
                      <a:r>
                        <a:rPr lang="ru-RU" baseline="0" dirty="0" smtClean="0"/>
                        <a:t>десятичная точка (запятая)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 (</a:t>
                      </a:r>
                      <a:r>
                        <a:rPr lang="en-US" dirty="0" smtClean="0"/>
                        <a:t>Decimal separator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USA – period (.)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1,025.7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13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Germany - comma (,)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1.025,7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21606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ru-RU" dirty="0" smtClean="0"/>
                        <a:t>Разделитель</a:t>
                      </a:r>
                      <a:r>
                        <a:rPr lang="ru-RU" baseline="0" dirty="0" smtClean="0"/>
                        <a:t> групп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(</a:t>
                      </a:r>
                      <a:r>
                        <a:rPr lang="en-US" dirty="0" smtClean="0"/>
                        <a:t>Thousands separator</a:t>
                      </a:r>
                      <a:r>
                        <a:rPr lang="ru-RU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USA – comma (,)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1,025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485671"/>
                  </a:ext>
                </a:extLst>
              </a:tr>
              <a:tr h="20382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Germany - period (.)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1.025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54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Russian – space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1 025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0166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ru-RU" dirty="0" smtClean="0"/>
                        <a:t>Группировка</a:t>
                      </a:r>
                      <a:r>
                        <a:rPr lang="ru-RU" baseline="0" dirty="0" smtClean="0"/>
                        <a:t> цифр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123,456,789.00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6972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Hindi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12,34,56,789.00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112239"/>
                  </a:ext>
                </a:extLst>
              </a:tr>
              <a:tr h="435027">
                <a:tc rowSpan="3">
                  <a:txBody>
                    <a:bodyPr/>
                    <a:lstStyle/>
                    <a:p>
                      <a:r>
                        <a:rPr lang="ru-RU" dirty="0" smtClean="0"/>
                        <a:t>Цифры в разных культурах  (или знаки</a:t>
                      </a:r>
                      <a:r>
                        <a:rPr lang="ru-RU" baseline="0" dirty="0" smtClean="0"/>
                        <a:t> соответствующие набору для десятичных цифр)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 English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0  1  2  3  4  5  6  7  8  9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1832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Arabic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189" rtl="0" eaLnBrk="1" latinLnBrk="0" hangingPunct="1"/>
                      <a:r>
                        <a:rPr lang="ru-RU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٠</a:t>
                      </a:r>
                      <a:r>
                        <a:rPr lang="en-US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 </a:t>
                      </a:r>
                      <a:r>
                        <a:rPr lang="ru-RU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١</a:t>
                      </a:r>
                      <a:r>
                        <a:rPr lang="en-US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 </a:t>
                      </a:r>
                      <a:r>
                        <a:rPr lang="ru-RU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٢</a:t>
                      </a:r>
                      <a:r>
                        <a:rPr lang="en-US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 </a:t>
                      </a:r>
                      <a:r>
                        <a:rPr lang="ru-RU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٣</a:t>
                      </a:r>
                      <a:r>
                        <a:rPr lang="en-US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 </a:t>
                      </a:r>
                      <a:r>
                        <a:rPr lang="ru-RU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٤</a:t>
                      </a:r>
                      <a:r>
                        <a:rPr lang="en-US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 </a:t>
                      </a:r>
                      <a:r>
                        <a:rPr lang="ru-RU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٥</a:t>
                      </a:r>
                      <a:r>
                        <a:rPr lang="en-US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 </a:t>
                      </a:r>
                      <a:r>
                        <a:rPr lang="ru-RU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٦</a:t>
                      </a:r>
                      <a:r>
                        <a:rPr lang="en-US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 </a:t>
                      </a:r>
                      <a:r>
                        <a:rPr lang="ru-RU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٧</a:t>
                      </a:r>
                      <a:r>
                        <a:rPr lang="en-US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 </a:t>
                      </a:r>
                      <a:r>
                        <a:rPr lang="ru-RU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٨</a:t>
                      </a:r>
                      <a:r>
                        <a:rPr lang="en-US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 </a:t>
                      </a:r>
                      <a:r>
                        <a:rPr lang="ru-RU" sz="1867" kern="1200" dirty="0" smtClean="0">
                          <a:solidFill>
                            <a:schemeClr val="tx1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  <a:cs typeface="+mn-cs"/>
                        </a:rPr>
                        <a:t>٩</a:t>
                      </a:r>
                      <a:endParaRPr lang="ru-RU" sz="1867" kern="1200" dirty="0">
                        <a:solidFill>
                          <a:schemeClr val="tx1"/>
                        </a:solidFill>
                        <a:latin typeface="MS Gothic" panose="020B0609070205080204" pitchFamily="49" charset="-128"/>
                        <a:ea typeface="MS Gothic" panose="020B0609070205080204" pitchFamily="49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4743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Japanese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189" rtl="0" eaLnBrk="1" latinLnBrk="0" hangingPunct="1"/>
                      <a:r>
                        <a:rPr lang="ja-JP" altLang="en-US" sz="1867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〇</a:t>
                      </a:r>
                      <a:r>
                        <a:rPr lang="en-US" altLang="ja-JP" sz="1867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ja-JP" altLang="en-US" sz="1867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零 一 二 三 四 五 六 七 八 九 十</a:t>
                      </a:r>
                      <a:endParaRPr lang="ru-RU" sz="1867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02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Отрицательные числа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-527 </a:t>
                      </a:r>
                      <a:r>
                        <a:rPr kumimoji="0" lang="en-US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or </a:t>
                      </a:r>
                      <a:r>
                        <a:rPr kumimoji="0" lang="en-US" sz="20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527-</a:t>
                      </a:r>
                      <a:r>
                        <a:rPr kumimoji="0" lang="en-US" sz="20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or </a:t>
                      </a:r>
                      <a:r>
                        <a:rPr kumimoji="0" lang="en-US" sz="20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(527)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5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Расположение и вид символа процента</a:t>
                      </a:r>
                      <a:r>
                        <a:rPr lang="en-US" dirty="0" smtClean="0"/>
                        <a:t> (%)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98%, 98 %, 98 pct, %98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07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2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Представление валют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68000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Название валюты</a:t>
            </a:r>
            <a:endParaRPr lang="en-US" dirty="0"/>
          </a:p>
          <a:p>
            <a:pPr lvl="1"/>
            <a:r>
              <a:rPr lang="ru-RU" dirty="0" smtClean="0"/>
              <a:t>один символ </a:t>
            </a:r>
            <a:r>
              <a:rPr lang="en-US" dirty="0" smtClean="0"/>
              <a:t>- </a:t>
            </a:r>
            <a:r>
              <a:rPr lang="en-US" dirty="0"/>
              <a:t>'€‘ (Euro) </a:t>
            </a:r>
          </a:p>
          <a:p>
            <a:pPr lvl="1"/>
            <a:r>
              <a:rPr lang="ru-RU" dirty="0" smtClean="0"/>
              <a:t>несколько </a:t>
            </a:r>
            <a:r>
              <a:rPr lang="en-US" dirty="0" smtClean="0"/>
              <a:t>- </a:t>
            </a:r>
            <a:r>
              <a:rPr lang="en-US" dirty="0"/>
              <a:t>'GBP‘  (British Pound)</a:t>
            </a:r>
          </a:p>
          <a:p>
            <a:endParaRPr lang="en-US" dirty="0"/>
          </a:p>
          <a:p>
            <a:r>
              <a:rPr lang="ru-RU" dirty="0" smtClean="0"/>
              <a:t>Расположение символа</a:t>
            </a:r>
            <a:endParaRPr lang="en-US" dirty="0"/>
          </a:p>
          <a:p>
            <a:pPr lvl="1"/>
            <a:r>
              <a:rPr lang="ru-RU" dirty="0" smtClean="0"/>
              <a:t>до или после числа</a:t>
            </a:r>
            <a:endParaRPr lang="en-US" dirty="0"/>
          </a:p>
          <a:p>
            <a:endParaRPr lang="ru-RU" dirty="0" smtClean="0"/>
          </a:p>
          <a:p>
            <a:r>
              <a:rPr lang="ru-RU" dirty="0" smtClean="0"/>
              <a:t>Отрицательные суммы</a:t>
            </a:r>
            <a:endParaRPr lang="en-US" dirty="0"/>
          </a:p>
          <a:p>
            <a:pPr lvl="1"/>
            <a:r>
              <a:rPr lang="fr-FR" dirty="0" smtClean="0"/>
              <a:t>UK </a:t>
            </a:r>
            <a:r>
              <a:rPr lang="fr-FR" dirty="0"/>
              <a:t>-£127.54</a:t>
            </a:r>
          </a:p>
          <a:p>
            <a:pPr lvl="1"/>
            <a:r>
              <a:rPr lang="fr-FR" dirty="0"/>
              <a:t>France -127,54 F </a:t>
            </a:r>
          </a:p>
          <a:p>
            <a:pPr lvl="1"/>
            <a:r>
              <a:rPr lang="en-US" dirty="0"/>
              <a:t>Netherlands  € 127,54-</a:t>
            </a:r>
          </a:p>
          <a:p>
            <a:pPr lvl="1"/>
            <a:r>
              <a:rPr lang="en-US" dirty="0"/>
              <a:t>Denmark  kr-127,54</a:t>
            </a:r>
          </a:p>
          <a:p>
            <a:pPr lvl="1"/>
            <a:r>
              <a:rPr lang="en-US" dirty="0"/>
              <a:t>US ($127.54)</a:t>
            </a:r>
            <a:endParaRPr lang="ru-RU" dirty="0"/>
          </a:p>
          <a:p>
            <a:endParaRPr lang="ru-RU" dirty="0"/>
          </a:p>
        </p:txBody>
      </p:sp>
      <p:graphicFrame>
        <p:nvGraphicFramePr>
          <p:cNvPr id="4" name="Shape 227"/>
          <p:cNvGraphicFramePr/>
          <p:nvPr>
            <p:extLst>
              <p:ext uri="{D42A27DB-BD31-4B8C-83A1-F6EECF244321}">
                <p14:modId xmlns:p14="http://schemas.microsoft.com/office/powerpoint/2010/main" val="1181378452"/>
              </p:ext>
            </p:extLst>
          </p:nvPr>
        </p:nvGraphicFramePr>
        <p:xfrm>
          <a:off x="5761935" y="1622744"/>
          <a:ext cx="6083500" cy="427595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93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0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65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English</a:t>
                      </a:r>
                      <a:endParaRPr lang="en" sz="1800" b="1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Serbian</a:t>
                      </a:r>
                      <a:endParaRPr lang="en" sz="1800" b="1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0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13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USD</a:t>
                      </a:r>
                      <a:endParaRPr lang="en" sz="180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1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ym typeface="Arial"/>
                        </a:rPr>
                        <a:t>US dollar /</a:t>
                      </a:r>
                      <a:r>
                        <a:rPr lang="en" sz="1800" dirty="0"/>
                        <a:t> </a:t>
                      </a:r>
                      <a:r>
                        <a:rPr lang="en" sz="1800" dirty="0">
                          <a:sym typeface="Arial"/>
                        </a:rPr>
                        <a:t>US dollars</a:t>
                      </a:r>
                      <a:br>
                        <a:rPr lang="en" sz="1800" dirty="0">
                          <a:sym typeface="Arial"/>
                        </a:rPr>
                      </a:br>
                      <a:r>
                        <a:rPr lang="en" sz="1800" dirty="0">
                          <a:sym typeface="Arial"/>
                        </a:rPr>
                        <a:t>$35.72</a:t>
                      </a:r>
                      <a:br>
                        <a:rPr lang="en" sz="1800" dirty="0">
                          <a:sym typeface="Arial"/>
                        </a:rPr>
                      </a:br>
                      <a:r>
                        <a:rPr lang="en" sz="1800" dirty="0">
                          <a:sym typeface="Arial"/>
                        </a:rPr>
                        <a:t>1 US dollar</a:t>
                      </a:r>
                      <a:br>
                        <a:rPr lang="en" sz="1800" dirty="0">
                          <a:sym typeface="Arial"/>
                        </a:rPr>
                      </a:br>
                      <a:r>
                        <a:rPr lang="en" sz="1800" dirty="0">
                          <a:sym typeface="Arial"/>
                        </a:rPr>
                        <a:t>2 US dollars</a:t>
                      </a:r>
                      <a:br>
                        <a:rPr lang="en" sz="1800" dirty="0">
                          <a:sym typeface="Arial"/>
                        </a:rPr>
                      </a:br>
                      <a:r>
                        <a:rPr lang="en" sz="1800" dirty="0">
                          <a:sym typeface="Arial"/>
                        </a:rPr>
                        <a:t>5 US dollars</a:t>
                      </a:r>
                      <a:endParaRPr lang="en" sz="1800" dirty="0">
                        <a:solidFill>
                          <a:srgbClr val="36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1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амерички долар / долара</a:t>
                      </a:r>
                      <a:br>
                        <a:rPr lang="en" sz="1800">
                          <a:sym typeface="Arial"/>
                        </a:rPr>
                      </a:br>
                      <a:r>
                        <a:rPr lang="en" sz="1800">
                          <a:sym typeface="Arial"/>
                        </a:rPr>
                        <a:t>35.72 US$</a:t>
                      </a:r>
                      <a:br>
                        <a:rPr lang="en" sz="1800">
                          <a:sym typeface="Arial"/>
                        </a:rPr>
                      </a:br>
                      <a:r>
                        <a:rPr lang="en" sz="1800">
                          <a:sym typeface="Arial"/>
                        </a:rPr>
                        <a:t>1 амерички долар</a:t>
                      </a:r>
                      <a:br>
                        <a:rPr lang="en" sz="1800">
                          <a:sym typeface="Arial"/>
                        </a:rPr>
                      </a:br>
                      <a:r>
                        <a:rPr lang="en" sz="1800">
                          <a:sym typeface="Arial"/>
                        </a:rPr>
                        <a:t>2 америчка долара</a:t>
                      </a:r>
                      <a:br>
                        <a:rPr lang="en" sz="1800">
                          <a:sym typeface="Arial"/>
                        </a:rPr>
                      </a:br>
                      <a:r>
                        <a:rPr lang="en" sz="1800">
                          <a:sym typeface="Arial"/>
                        </a:rPr>
                        <a:t>5 америчких долара</a:t>
                      </a:r>
                      <a:endParaRPr lang="en" sz="1800">
                        <a:solidFill>
                          <a:srgbClr val="36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0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13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EUR</a:t>
                      </a:r>
                      <a:endParaRPr lang="en" sz="180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1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euro / euros</a:t>
                      </a:r>
                      <a:br>
                        <a:rPr lang="en" sz="1800">
                          <a:sym typeface="Arial"/>
                        </a:rPr>
                      </a:br>
                      <a:r>
                        <a:rPr lang="en" sz="1800">
                          <a:sym typeface="Arial"/>
                        </a:rPr>
                        <a:t>€35.72</a:t>
                      </a:r>
                      <a:br>
                        <a:rPr lang="en" sz="1800">
                          <a:sym typeface="Arial"/>
                        </a:rPr>
                      </a:br>
                      <a:r>
                        <a:rPr lang="en" sz="1800">
                          <a:sym typeface="Arial"/>
                        </a:rPr>
                        <a:t>1 euro</a:t>
                      </a:r>
                      <a:br>
                        <a:rPr lang="en" sz="1800">
                          <a:sym typeface="Arial"/>
                        </a:rPr>
                      </a:br>
                      <a:r>
                        <a:rPr lang="en" sz="1800">
                          <a:sym typeface="Arial"/>
                        </a:rPr>
                        <a:t>2 euros</a:t>
                      </a:r>
                      <a:endParaRPr lang="en" sz="1800">
                        <a:solidFill>
                          <a:srgbClr val="36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1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ym typeface="Arial"/>
                        </a:rPr>
                        <a:t>евро / евра</a:t>
                      </a:r>
                      <a:br>
                        <a:rPr lang="en" sz="1800" dirty="0">
                          <a:sym typeface="Arial"/>
                        </a:rPr>
                      </a:br>
                      <a:r>
                        <a:rPr lang="en" sz="1800" dirty="0">
                          <a:sym typeface="Arial"/>
                        </a:rPr>
                        <a:t>35.72 €</a:t>
                      </a:r>
                      <a:br>
                        <a:rPr lang="en" sz="1800" dirty="0">
                          <a:sym typeface="Arial"/>
                        </a:rPr>
                      </a:br>
                      <a:r>
                        <a:rPr lang="en" sz="1800" dirty="0">
                          <a:sym typeface="Arial"/>
                        </a:rPr>
                        <a:t>1 евро</a:t>
                      </a:r>
                      <a:br>
                        <a:rPr lang="en" sz="1800" dirty="0">
                          <a:sym typeface="Arial"/>
                        </a:rPr>
                      </a:br>
                      <a:r>
                        <a:rPr lang="en" sz="1800" dirty="0">
                          <a:sym typeface="Arial"/>
                        </a:rPr>
                        <a:t>2 евра</a:t>
                      </a:r>
                      <a:endParaRPr lang="en" sz="1800" dirty="0">
                        <a:solidFill>
                          <a:srgbClr val="36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68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Единицы (длины, времени, массы, …)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586454" cy="4351338"/>
          </a:xfrm>
        </p:spPr>
        <p:txBody>
          <a:bodyPr/>
          <a:lstStyle/>
          <a:p>
            <a:r>
              <a:rPr lang="ru-RU" dirty="0" smtClean="0"/>
              <a:t>Название</a:t>
            </a:r>
            <a:endParaRPr lang="en-US" dirty="0"/>
          </a:p>
          <a:p>
            <a:r>
              <a:rPr lang="ru-RU" dirty="0" smtClean="0"/>
              <a:t>Шаблоны написания</a:t>
            </a:r>
            <a:endParaRPr lang="en-US" dirty="0"/>
          </a:p>
          <a:p>
            <a:r>
              <a:rPr lang="ru-RU" dirty="0" smtClean="0"/>
              <a:t>Множественность</a:t>
            </a:r>
            <a:endParaRPr lang="en-US" dirty="0"/>
          </a:p>
          <a:p>
            <a:pPr lvl="1"/>
            <a:r>
              <a:rPr lang="en-US" dirty="0">
                <a:sym typeface="Arial"/>
              </a:rPr>
              <a:t>hour</a:t>
            </a:r>
            <a:r>
              <a:rPr lang="en" dirty="0">
                <a:sym typeface="Arial"/>
              </a:rPr>
              <a:t>/hours</a:t>
            </a:r>
            <a:endParaRPr lang="en-US" dirty="0"/>
          </a:p>
          <a:p>
            <a:r>
              <a:rPr lang="ru-RU" dirty="0" smtClean="0"/>
              <a:t>Форма «единиц в …» (</a:t>
            </a:r>
            <a:r>
              <a:rPr lang="en-US" dirty="0" smtClean="0"/>
              <a:t>per/unit</a:t>
            </a:r>
            <a:r>
              <a:rPr lang="ru-RU" dirty="0"/>
              <a:t>)</a:t>
            </a:r>
            <a:endParaRPr lang="en-US" dirty="0"/>
          </a:p>
          <a:p>
            <a:pPr lvl="1"/>
            <a:r>
              <a:rPr lang="en" dirty="0" smtClean="0"/>
              <a:t>liters </a:t>
            </a:r>
            <a:r>
              <a:rPr lang="en" dirty="0"/>
              <a:t>per </a:t>
            </a:r>
            <a:r>
              <a:rPr lang="en" dirty="0" smtClean="0"/>
              <a:t>second</a:t>
            </a:r>
            <a:endParaRPr lang="ru-RU" dirty="0" smtClean="0"/>
          </a:p>
          <a:p>
            <a:pPr lvl="1"/>
            <a:r>
              <a:rPr lang="ru-RU" dirty="0" smtClean="0"/>
              <a:t>литров в секунду</a:t>
            </a:r>
            <a:endParaRPr lang="en-US" dirty="0"/>
          </a:p>
          <a:p>
            <a:endParaRPr lang="ru-RU" dirty="0"/>
          </a:p>
        </p:txBody>
      </p:sp>
      <p:graphicFrame>
        <p:nvGraphicFramePr>
          <p:cNvPr id="4" name="Shape 152"/>
          <p:cNvGraphicFramePr/>
          <p:nvPr>
            <p:extLst>
              <p:ext uri="{D42A27DB-BD31-4B8C-83A1-F6EECF244321}">
                <p14:modId xmlns:p14="http://schemas.microsoft.com/office/powerpoint/2010/main" val="855818781"/>
              </p:ext>
            </p:extLst>
          </p:nvPr>
        </p:nvGraphicFramePr>
        <p:xfrm>
          <a:off x="7785812" y="2362215"/>
          <a:ext cx="3143250" cy="267132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ym typeface="Arial"/>
                        </a:rPr>
                        <a:t>English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ym typeface="Arial"/>
                        </a:rPr>
                        <a:t>Czech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ym typeface="Arial"/>
                        </a:rPr>
                        <a:t>1 hour</a:t>
                      </a:r>
                      <a:endParaRPr lang="en" sz="18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1 hodina</a:t>
                      </a:r>
                      <a:endParaRPr lang="en" sz="1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1 hr</a:t>
                      </a:r>
                      <a:endParaRPr lang="en" sz="1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1 hod.</a:t>
                      </a:r>
                      <a:endParaRPr lang="en" sz="1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2 hours</a:t>
                      </a:r>
                      <a:endParaRPr lang="en" sz="1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2 hodiny</a:t>
                      </a:r>
                      <a:endParaRPr lang="en" sz="1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2 hrs</a:t>
                      </a:r>
                      <a:endParaRPr lang="en" sz="1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2 hod.</a:t>
                      </a:r>
                      <a:endParaRPr lang="en" sz="1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ym typeface="Arial"/>
                        </a:rPr>
                        <a:t>5 hours</a:t>
                      </a:r>
                      <a:endParaRPr lang="en" sz="18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5 hodin</a:t>
                      </a:r>
                      <a:endParaRPr lang="en" sz="1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ym typeface="Arial"/>
                        </a:rPr>
                        <a:t>5 hrs</a:t>
                      </a:r>
                      <a:endParaRPr lang="en" sz="1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98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ym typeface="Arial"/>
                        </a:rPr>
                        <a:t>5 hod.</a:t>
                      </a:r>
                      <a:endParaRPr lang="en" sz="18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725" marR="25725" marT="21425" marB="2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72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Адреса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560736" cy="4351338"/>
          </a:xfrm>
        </p:spPr>
        <p:txBody>
          <a:bodyPr/>
          <a:lstStyle/>
          <a:p>
            <a:r>
              <a:rPr lang="ru-RU" dirty="0" smtClean="0"/>
              <a:t>Порядок элементов</a:t>
            </a:r>
            <a:r>
              <a:rPr lang="en-US" dirty="0" smtClean="0"/>
              <a:t>: </a:t>
            </a:r>
            <a:r>
              <a:rPr lang="ru-RU" dirty="0" smtClean="0"/>
              <a:t>страна, регион, адрес, …</a:t>
            </a:r>
            <a:endParaRPr lang="en-US" dirty="0"/>
          </a:p>
          <a:p>
            <a:r>
              <a:rPr lang="ru-RU" dirty="0" smtClean="0"/>
              <a:t>Наличие почтового кода</a:t>
            </a:r>
            <a:endParaRPr lang="en-US" dirty="0"/>
          </a:p>
          <a:p>
            <a:r>
              <a:rPr lang="ru-RU" dirty="0" smtClean="0"/>
              <a:t>Допустимое количество строк</a:t>
            </a:r>
            <a:endParaRPr lang="en-US" dirty="0"/>
          </a:p>
          <a:p>
            <a:r>
              <a:rPr lang="en-US" dirty="0"/>
              <a:t>…</a:t>
            </a:r>
          </a:p>
          <a:p>
            <a:endParaRPr lang="ru-RU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47628" y="2622970"/>
            <a:ext cx="1692550" cy="2921330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/>
              <a:buNone/>
            </a:pPr>
            <a:r>
              <a:rPr lang="en-US" sz="1600" b="1" dirty="0" smtClean="0">
                <a:solidFill>
                  <a:srgbClr val="0000FF"/>
                </a:solidFill>
              </a:rPr>
              <a:t>[Country]</a:t>
            </a:r>
          </a:p>
          <a:p>
            <a:pPr>
              <a:lnSpc>
                <a:spcPct val="150000"/>
              </a:lnSpc>
              <a:buFont typeface="Arial"/>
              <a:buNone/>
            </a:pPr>
            <a:r>
              <a:rPr lang="en-US" sz="1600" b="1" dirty="0" smtClean="0">
                <a:solidFill>
                  <a:srgbClr val="7030A0"/>
                </a:solidFill>
              </a:rPr>
              <a:t>Province </a:t>
            </a:r>
            <a:r>
              <a:rPr lang="en-US" sz="1600" b="1" dirty="0" smtClean="0"/>
              <a:t>City</a:t>
            </a:r>
          </a:p>
          <a:p>
            <a:pPr>
              <a:lnSpc>
                <a:spcPct val="150000"/>
              </a:lnSpc>
              <a:buFont typeface="Arial"/>
              <a:buNone/>
            </a:pPr>
            <a:r>
              <a:rPr lang="en-US" sz="1600" b="1" dirty="0" smtClean="0">
                <a:solidFill>
                  <a:srgbClr val="00B050"/>
                </a:solidFill>
              </a:rPr>
              <a:t>Address1</a:t>
            </a:r>
          </a:p>
          <a:p>
            <a:pPr>
              <a:lnSpc>
                <a:spcPct val="150000"/>
              </a:lnSpc>
              <a:buFont typeface="Arial"/>
              <a:buNone/>
            </a:pP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</a:rPr>
              <a:t>LastName</a:t>
            </a:r>
            <a:endParaRPr lang="en-US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Arial"/>
              <a:buNone/>
            </a:pPr>
            <a:r>
              <a:rPr lang="en-US" sz="1600" b="1" dirty="0" err="1" smtClean="0">
                <a:solidFill>
                  <a:schemeClr val="accent6">
                    <a:lumMod val="50000"/>
                  </a:schemeClr>
                </a:solidFill>
              </a:rPr>
              <a:t>FirstName</a:t>
            </a:r>
            <a:endParaRPr lang="en-US" sz="1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Arial"/>
              <a:buNone/>
            </a:pPr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</a:rPr>
              <a:t>Honorific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047628" y="1079748"/>
            <a:ext cx="180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B78"/>
                </a:solidFill>
                <a:latin typeface="+mn-lt"/>
              </a:rPr>
              <a:t>China</a:t>
            </a:r>
            <a:endParaRPr lang="ru-RU" sz="2400" b="1" dirty="0">
              <a:solidFill>
                <a:srgbClr val="002B78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49888" y="2549060"/>
            <a:ext cx="20579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FF"/>
                </a:solidFill>
                <a:latin typeface="+mn-lt"/>
              </a:rPr>
              <a:t>[Country]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FFC000"/>
                </a:solidFill>
                <a:latin typeface="+mn-lt"/>
              </a:rPr>
              <a:t>PostalCode</a:t>
            </a:r>
            <a:endParaRPr lang="en-US" sz="1600" b="1" dirty="0">
              <a:solidFill>
                <a:srgbClr val="FFC000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7030A0"/>
                </a:solidFill>
                <a:latin typeface="+mn-lt"/>
              </a:rPr>
              <a:t>[State or Republic]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7030A0"/>
                </a:solidFill>
                <a:latin typeface="+mn-lt"/>
              </a:rPr>
              <a:t>[Region] </a:t>
            </a:r>
            <a:r>
              <a:rPr lang="en-US" sz="1600" b="1" dirty="0">
                <a:latin typeface="+mn-lt"/>
              </a:rPr>
              <a:t>City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  <a:latin typeface="+mn-lt"/>
              </a:rPr>
              <a:t>Address1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  <a:latin typeface="+mn-lt"/>
              </a:rPr>
              <a:t>Address2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[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CompanyName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LastName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FirstName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SecondName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23273" y="1079749"/>
            <a:ext cx="132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B78"/>
                </a:solidFill>
                <a:latin typeface="+mn-lt"/>
              </a:rPr>
              <a:t>Russia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0486" y="2645608"/>
            <a:ext cx="19015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[Title] 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FirstName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[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SecondName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LastName</a:t>
            </a:r>
            <a:endParaRPr lang="en-US" sz="16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[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CompanyName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  <a:latin typeface="+mn-lt"/>
              </a:rPr>
              <a:t>Address1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  <a:latin typeface="+mn-lt"/>
              </a:rPr>
              <a:t>Address2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FFC000"/>
                </a:solidFill>
                <a:latin typeface="+mn-lt"/>
              </a:rPr>
              <a:t>PostalCode</a:t>
            </a:r>
            <a:r>
              <a:rPr lang="en-US" sz="1600" b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City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FF"/>
                </a:solidFill>
                <a:latin typeface="+mn-lt"/>
              </a:rPr>
              <a:t>[Country]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0486" y="1091736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B78"/>
                </a:solidFill>
                <a:latin typeface="+mn-lt"/>
              </a:rPr>
              <a:t>Finland</a:t>
            </a:r>
          </a:p>
        </p:txBody>
      </p:sp>
      <p:pic>
        <p:nvPicPr>
          <p:cNvPr id="10" name="Picture 9" descr="flag_f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8020" y="1726706"/>
            <a:ext cx="957944" cy="6681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China-flag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9792" y="1781244"/>
            <a:ext cx="942603" cy="6284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Russi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23273" y="1726706"/>
            <a:ext cx="955593" cy="6370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146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Телефонные номера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681870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Разные разделители</a:t>
            </a:r>
            <a:endParaRPr lang="en-US" dirty="0"/>
          </a:p>
          <a:p>
            <a:pPr lvl="1"/>
            <a:r>
              <a:rPr lang="en-US" dirty="0"/>
              <a:t>hyphens (-), periods (.), spaces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ru-RU" dirty="0" smtClean="0"/>
              <a:t>Разная группировка</a:t>
            </a:r>
            <a:endParaRPr lang="en-US" dirty="0"/>
          </a:p>
          <a:p>
            <a:pPr lvl="1"/>
            <a:r>
              <a:rPr lang="ru-RU" dirty="0" smtClean="0"/>
              <a:t>2, 3, 4, 5 или 6 цифр на группу</a:t>
            </a:r>
            <a:endParaRPr lang="en-US" dirty="0"/>
          </a:p>
          <a:p>
            <a:endParaRPr lang="en-US" dirty="0"/>
          </a:p>
          <a:p>
            <a:r>
              <a:rPr lang="ru-RU" dirty="0" smtClean="0"/>
              <a:t>Разное общее количество цифр</a:t>
            </a:r>
            <a:endParaRPr lang="en-US" dirty="0"/>
          </a:p>
          <a:p>
            <a:endParaRPr lang="ru-RU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4113618"/>
              </p:ext>
            </p:extLst>
          </p:nvPr>
        </p:nvGraphicFramePr>
        <p:xfrm>
          <a:off x="6891645" y="2496542"/>
          <a:ext cx="5001449" cy="1112520"/>
        </p:xfrm>
        <a:graphic>
          <a:graphicData uri="http://schemas.openxmlformats.org/drawingml/2006/table">
            <a:tbl>
              <a:tblPr bandRow="1">
                <a:tableStyleId>{0505E3EF-67EA-436B-97B2-0124C06EBD24}</a:tableStyleId>
              </a:tblPr>
              <a:tblGrid>
                <a:gridCol w="164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4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1234 5678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01-23-45-67-89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Poland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(12) 345.67.89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59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Практики интернационализации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9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Понятия и термины</a:t>
            </a:r>
          </a:p>
          <a:p>
            <a:r>
              <a:rPr lang="ru-RU" dirty="0" smtClean="0"/>
              <a:t>Обзор области (проблемы локализации)</a:t>
            </a:r>
          </a:p>
          <a:p>
            <a:r>
              <a:rPr lang="ru-RU" dirty="0" smtClean="0"/>
              <a:t>Практики</a:t>
            </a:r>
          </a:p>
          <a:p>
            <a:r>
              <a:rPr lang="ru-RU" dirty="0" smtClean="0"/>
              <a:t>Поддержка в </a:t>
            </a:r>
            <a:r>
              <a:rPr lang="en-US" dirty="0" err="1" smtClean="0"/>
              <a:t>.Net</a:t>
            </a:r>
            <a:endParaRPr lang="en-US" dirty="0" smtClean="0"/>
          </a:p>
          <a:p>
            <a:pPr lvl="1"/>
            <a:r>
              <a:rPr lang="ru-RU" dirty="0"/>
              <a:t>Культура</a:t>
            </a:r>
            <a:endParaRPr lang="en-US" dirty="0" smtClean="0"/>
          </a:p>
          <a:p>
            <a:pPr lvl="1"/>
            <a:r>
              <a:rPr lang="ru-RU" dirty="0" smtClean="0"/>
              <a:t>Типы данных и представление</a:t>
            </a:r>
          </a:p>
          <a:p>
            <a:pPr lvl="1"/>
            <a:r>
              <a:rPr lang="ru-RU" dirty="0" smtClean="0"/>
              <a:t>Ресурсы</a:t>
            </a:r>
          </a:p>
          <a:p>
            <a:pPr lvl="1"/>
            <a:r>
              <a:rPr lang="ru-RU" dirty="0" smtClean="0"/>
              <a:t>Локализация строк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57" y="1825625"/>
            <a:ext cx="2487384" cy="36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7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2054" y="365125"/>
            <a:ext cx="10515600" cy="1325563"/>
          </a:xfrm>
        </p:spPr>
        <p:txBody>
          <a:bodyPr/>
          <a:lstStyle/>
          <a:p>
            <a:r>
              <a:rPr lang="ru-RU" dirty="0" smtClean="0"/>
              <a:t>Разделение кода и данных</a:t>
            </a:r>
            <a:endParaRPr lang="ru-RU"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7903597" y="1825625"/>
            <a:ext cx="3657599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smtClean="0"/>
              <a:t>Локализованные данные</a:t>
            </a:r>
            <a:endParaRPr lang="en-US" dirty="0"/>
          </a:p>
          <a:p>
            <a:r>
              <a:rPr lang="ru-RU" dirty="0" smtClean="0"/>
              <a:t>Строки</a:t>
            </a:r>
            <a:endParaRPr lang="en-US" dirty="0"/>
          </a:p>
          <a:p>
            <a:r>
              <a:rPr lang="ru-RU" dirty="0" smtClean="0"/>
              <a:t>Иконки</a:t>
            </a:r>
            <a:endParaRPr lang="en-US" dirty="0"/>
          </a:p>
          <a:p>
            <a:r>
              <a:rPr lang="ru-RU" dirty="0" smtClean="0"/>
              <a:t>Статические файлы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ru-RU" dirty="0" smtClean="0"/>
              <a:t>Могут храниться в:</a:t>
            </a:r>
            <a:endParaRPr lang="en-US" dirty="0"/>
          </a:p>
          <a:p>
            <a:r>
              <a:rPr lang="ru-RU" dirty="0" smtClean="0"/>
              <a:t>Внешних файлах</a:t>
            </a:r>
            <a:r>
              <a:rPr lang="en-US" dirty="0" smtClean="0"/>
              <a:t> (.</a:t>
            </a:r>
            <a:r>
              <a:rPr lang="en-US" dirty="0" err="1"/>
              <a:t>loc</a:t>
            </a:r>
            <a:r>
              <a:rPr lang="en-US" dirty="0"/>
              <a:t>, …)</a:t>
            </a:r>
          </a:p>
          <a:p>
            <a:r>
              <a:rPr lang="ru-RU" dirty="0" smtClean="0"/>
              <a:t>Встроенных ресурсах</a:t>
            </a:r>
          </a:p>
          <a:p>
            <a:pPr lvl="1"/>
            <a:r>
              <a:rPr lang="en-US" dirty="0" smtClean="0"/>
              <a:t>Embedded </a:t>
            </a:r>
            <a:r>
              <a:rPr lang="en-US" dirty="0"/>
              <a:t>resources</a:t>
            </a:r>
          </a:p>
          <a:p>
            <a:r>
              <a:rPr lang="ru-RU" dirty="0" smtClean="0"/>
              <a:t>Базе данных</a:t>
            </a:r>
            <a:endParaRPr lang="ru-RU" dirty="0"/>
          </a:p>
          <a:p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492278" y="1690688"/>
            <a:ext cx="2585899" cy="2926080"/>
            <a:chOff x="492278" y="1690688"/>
            <a:chExt cx="2585899" cy="2926080"/>
          </a:xfrm>
        </p:grpSpPr>
        <p:sp>
          <p:nvSpPr>
            <p:cNvPr id="3" name="Rounded Rectangle 2"/>
            <p:cNvSpPr/>
            <p:nvPr/>
          </p:nvSpPr>
          <p:spPr>
            <a:xfrm>
              <a:off x="492278" y="1690688"/>
              <a:ext cx="2560320" cy="2926080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lstStyle/>
            <a:p>
              <a:pPr marL="0" marR="0" lvl="0" indent="0" algn="ctr" defTabSz="4571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984912" y="2881532"/>
              <a:ext cx="1477926" cy="457200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4571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CCCC">
                      <a:lumMod val="75000"/>
                    </a:srgbClr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Code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88457" y="4068834"/>
              <a:ext cx="1477926" cy="408623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4571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CCCC">
                      <a:lumMod val="75000"/>
                    </a:srgbClr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6" name="Striped Right Arrow 5"/>
            <p:cNvSpPr/>
            <p:nvPr/>
          </p:nvSpPr>
          <p:spPr>
            <a:xfrm rot="5400000">
              <a:off x="1461960" y="3417415"/>
              <a:ext cx="548640" cy="640080"/>
            </a:xfrm>
            <a:prstGeom prst="striped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4571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7" name="Oval 4"/>
            <p:cNvSpPr/>
            <p:nvPr/>
          </p:nvSpPr>
          <p:spPr>
            <a:xfrm>
              <a:off x="556087" y="1978298"/>
              <a:ext cx="2522090" cy="7118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39370" tIns="39370" rIns="39370" bIns="39370" numCol="1" spcCol="1270" anchor="ctr" anchorCtr="0">
              <a:noAutofit/>
            </a:bodyPr>
            <a:lstStyle/>
            <a:p>
              <a:pPr marL="0" marR="0" lvl="0" indent="0" algn="ctr" defTabSz="1377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CCCC">
                      <a:lumMod val="50000"/>
                    </a:srgbClr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Application</a:t>
              </a:r>
            </a:p>
          </p:txBody>
        </p:sp>
      </p:grpSp>
      <p:sp>
        <p:nvSpPr>
          <p:cNvPr id="8" name="Striped Right Arrow 7"/>
          <p:cNvSpPr/>
          <p:nvPr/>
        </p:nvSpPr>
        <p:spPr>
          <a:xfrm>
            <a:off x="3485697" y="2793644"/>
            <a:ext cx="548640" cy="640080"/>
          </a:xfrm>
          <a:prstGeom prst="striped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49346" y="4072385"/>
            <a:ext cx="1477926" cy="40862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CCCCCC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Data</a:t>
            </a:r>
          </a:p>
        </p:txBody>
      </p:sp>
      <p:sp>
        <p:nvSpPr>
          <p:cNvPr id="12" name="Striped Right Arrow 11"/>
          <p:cNvSpPr/>
          <p:nvPr/>
        </p:nvSpPr>
        <p:spPr>
          <a:xfrm rot="5400000">
            <a:off x="5622849" y="3420966"/>
            <a:ext cx="548640" cy="640080"/>
          </a:xfrm>
          <a:prstGeom prst="striped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4291652" y="1683599"/>
            <a:ext cx="3200400" cy="1737360"/>
            <a:chOff x="4291652" y="1683599"/>
            <a:chExt cx="3200400" cy="1737360"/>
          </a:xfrm>
        </p:grpSpPr>
        <p:sp>
          <p:nvSpPr>
            <p:cNvPr id="9" name="Rounded Rectangle 8"/>
            <p:cNvSpPr/>
            <p:nvPr/>
          </p:nvSpPr>
          <p:spPr>
            <a:xfrm>
              <a:off x="4291652" y="1683599"/>
              <a:ext cx="3200400" cy="1737360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lstStyle/>
            <a:p>
              <a:pPr marL="0" marR="0" lvl="0" indent="0" algn="ctr" defTabSz="4571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145801" y="2839010"/>
              <a:ext cx="1477926" cy="457200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4571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CCCC">
                      <a:lumMod val="75000"/>
                    </a:srgbClr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Code</a:t>
              </a:r>
            </a:p>
          </p:txBody>
        </p:sp>
        <p:sp>
          <p:nvSpPr>
            <p:cNvPr id="13" name="Oval 4"/>
            <p:cNvSpPr/>
            <p:nvPr/>
          </p:nvSpPr>
          <p:spPr>
            <a:xfrm>
              <a:off x="4500758" y="1892711"/>
              <a:ext cx="2748942" cy="9392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39370" tIns="39370" rIns="39370" bIns="39370" numCol="1" spcCol="1270" anchor="ctr" anchorCtr="0">
              <a:noAutofit/>
            </a:bodyPr>
            <a:lstStyle/>
            <a:p>
              <a:pPr marL="0" marR="0" lvl="0" indent="0" algn="ctr" defTabSz="1377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CCCC">
                      <a:lumMod val="50000"/>
                    </a:srgbClr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Internationalized</a:t>
              </a:r>
            </a:p>
            <a:p>
              <a:pPr marL="0" marR="0" lvl="0" indent="0" algn="ctr" defTabSz="13779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CCCC">
                      <a:lumMod val="50000"/>
                    </a:srgbClr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64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8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Иконки </a:t>
            </a:r>
            <a:r>
              <a:rPr lang="en-US" dirty="0" smtClean="0"/>
              <a:t>/ </a:t>
            </a:r>
            <a:r>
              <a:rPr lang="ru-RU" dirty="0" smtClean="0"/>
              <a:t>изображения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55297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Картинка </a:t>
            </a:r>
            <a:r>
              <a:rPr lang="ru-RU" dirty="0" smtClean="0"/>
              <a:t>должна быть понятна всем </a:t>
            </a:r>
            <a:endParaRPr lang="ru-RU" dirty="0"/>
          </a:p>
          <a:p>
            <a:r>
              <a:rPr lang="ru-RU" dirty="0" smtClean="0"/>
              <a:t>Никакого текста на изображениях</a:t>
            </a:r>
            <a:endParaRPr lang="en-US" dirty="0"/>
          </a:p>
          <a:p>
            <a:r>
              <a:rPr lang="ru-RU" dirty="0" smtClean="0"/>
              <a:t>Никакой игры слов</a:t>
            </a:r>
            <a:endParaRPr lang="en-US" dirty="0"/>
          </a:p>
          <a:p>
            <a:r>
              <a:rPr lang="ru-RU" dirty="0" smtClean="0"/>
              <a:t>Никакой культурной </a:t>
            </a:r>
            <a:r>
              <a:rPr lang="en-US" dirty="0" smtClean="0"/>
              <a:t>/</a:t>
            </a:r>
            <a:r>
              <a:rPr lang="ru-RU" dirty="0" smtClean="0"/>
              <a:t> исторической специфики</a:t>
            </a:r>
            <a:endParaRPr lang="en-US" dirty="0"/>
          </a:p>
          <a:p>
            <a:endParaRPr lang="ru-RU" dirty="0" smtClean="0"/>
          </a:p>
        </p:txBody>
      </p:sp>
      <p:pic>
        <p:nvPicPr>
          <p:cNvPr id="4" name="Picture 5" descr="Round butt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384" y="1994802"/>
            <a:ext cx="683821" cy="60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j042420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9566" y="1732020"/>
            <a:ext cx="898566" cy="898566"/>
          </a:xfrm>
          <a:prstGeom prst="rect">
            <a:avLst/>
          </a:prstGeom>
        </p:spPr>
      </p:pic>
      <p:pic>
        <p:nvPicPr>
          <p:cNvPr id="6" name="Picture 5" descr="wizard_4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66452" y="1911175"/>
            <a:ext cx="617143" cy="617143"/>
          </a:xfrm>
          <a:prstGeom prst="rect">
            <a:avLst/>
          </a:prstGeom>
        </p:spPr>
      </p:pic>
      <p:pic>
        <p:nvPicPr>
          <p:cNvPr id="7" name="Picture 6" descr="Word2007_fo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3691" y="4480376"/>
            <a:ext cx="3395407" cy="11318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88" b="94585" l="23542" r="76250">
                        <a14:foregroundMark x1="23542" y1="7942" x2="73542" y2="902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0204" y="2972099"/>
            <a:ext cx="1171191" cy="6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0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Расширемые</a:t>
            </a:r>
            <a:r>
              <a:rPr lang="ru-RU" dirty="0" smtClean="0"/>
              <a:t> области текста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77" y="1890011"/>
            <a:ext cx="1925741" cy="963942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2000" b="1" smtClean="0">
                <a:solidFill>
                  <a:srgbClr val="002C78"/>
                </a:solidFill>
                <a:latin typeface="Trebuchet MS"/>
              </a:rPr>
              <a:t>Interface</a:t>
            </a:r>
          </a:p>
          <a:p>
            <a:pPr>
              <a:buFont typeface="Arial"/>
              <a:buNone/>
            </a:pPr>
            <a:r>
              <a:rPr lang="en-US" sz="2000" b="1" smtClean="0">
                <a:solidFill>
                  <a:srgbClr val="002C78"/>
                </a:solidFill>
                <a:latin typeface="Trebuchet MS"/>
              </a:rPr>
              <a:t>Language</a:t>
            </a:r>
          </a:p>
          <a:p>
            <a:pPr>
              <a:buFont typeface="Arial"/>
              <a:buNone/>
            </a:pPr>
            <a:endParaRPr lang="ru-RU" sz="2000" dirty="0">
              <a:solidFill>
                <a:srgbClr val="464547"/>
              </a:solidFill>
              <a:latin typeface="Trebuchet MS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2119557" y="1987054"/>
            <a:ext cx="3206338" cy="54626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CCCCC"/>
            </a:solidFill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67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71848" y="2921185"/>
            <a:ext cx="1488333" cy="170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189"/>
            <a:r>
              <a:rPr lang="en-US" sz="2000" b="1" dirty="0" err="1" smtClean="0">
                <a:solidFill>
                  <a:srgbClr val="002B78"/>
                </a:solidFill>
                <a:latin typeface="Trebuchet MS"/>
              </a:rPr>
              <a:t>Sprache</a:t>
            </a:r>
            <a:endParaRPr lang="en-US" sz="2000" b="1" dirty="0" smtClean="0">
              <a:solidFill>
                <a:srgbClr val="002B78"/>
              </a:solidFill>
              <a:latin typeface="Trebuchet MS"/>
            </a:endParaRPr>
          </a:p>
          <a:p>
            <a:pPr defTabSz="457189"/>
            <a:r>
              <a:rPr lang="en-US" sz="2000" b="1" dirty="0" err="1" smtClean="0">
                <a:solidFill>
                  <a:srgbClr val="002B78"/>
                </a:solidFill>
                <a:latin typeface="Trebuchet MS"/>
              </a:rPr>
              <a:t>der</a:t>
            </a:r>
            <a:endParaRPr lang="en-US" sz="2000" b="1" dirty="0" smtClean="0">
              <a:solidFill>
                <a:srgbClr val="002B78"/>
              </a:solidFill>
              <a:latin typeface="Trebuchet MS"/>
            </a:endParaRPr>
          </a:p>
          <a:p>
            <a:pPr defTabSz="457189"/>
            <a:r>
              <a:rPr lang="en-US" sz="2000" b="1" dirty="0" err="1" smtClean="0">
                <a:solidFill>
                  <a:srgbClr val="002B78"/>
                </a:solidFill>
                <a:latin typeface="Trebuchet MS"/>
              </a:rPr>
              <a:t>Benutzer</a:t>
            </a:r>
            <a:endParaRPr lang="en-US" sz="2000" b="1" dirty="0" smtClean="0">
              <a:solidFill>
                <a:srgbClr val="002B78"/>
              </a:solidFill>
              <a:latin typeface="Trebuchet MS"/>
            </a:endParaRPr>
          </a:p>
          <a:p>
            <a:pPr defTabSz="457189"/>
            <a:r>
              <a:rPr lang="en-US" sz="2000" b="1" dirty="0" err="1" smtClean="0">
                <a:solidFill>
                  <a:srgbClr val="002B78"/>
                </a:solidFill>
                <a:latin typeface="Trebuchet MS"/>
              </a:rPr>
              <a:t>oberfläch</a:t>
            </a:r>
            <a:endParaRPr lang="en-US" sz="2000" b="1" dirty="0" smtClean="0">
              <a:solidFill>
                <a:srgbClr val="002B78"/>
              </a:solidFill>
              <a:latin typeface="Trebuchet MS"/>
            </a:endParaRPr>
          </a:p>
          <a:p>
            <a:pPr defTabSz="457189"/>
            <a:r>
              <a:rPr lang="en-US" sz="2000" b="1" dirty="0" smtClean="0">
                <a:solidFill>
                  <a:srgbClr val="002B78"/>
                </a:solidFill>
                <a:latin typeface="Trebuchet MS"/>
              </a:rPr>
              <a:t>e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None/>
              <a:defRPr/>
            </a:pPr>
            <a:endParaRPr lang="ru-RU" sz="2000" b="1" kern="0" dirty="0">
              <a:solidFill>
                <a:srgbClr val="002B78"/>
              </a:solidFill>
              <a:latin typeface="Trebuchet MS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2141328" y="3018229"/>
            <a:ext cx="3206338" cy="54626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CCCCC"/>
            </a:solidFill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67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7216051" y="4833833"/>
            <a:ext cx="3206338" cy="54626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CCCCC"/>
            </a:solidFill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67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059736" y="4333029"/>
            <a:ext cx="2913372" cy="431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None/>
              <a:defRPr/>
            </a:pPr>
            <a:r>
              <a:rPr lang="en-US" sz="2000" b="1" kern="0" dirty="0" smtClean="0">
                <a:solidFill>
                  <a:srgbClr val="002B78"/>
                </a:solidFill>
                <a:latin typeface="Trebuchet MS"/>
              </a:rPr>
              <a:t>Interface Language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None/>
              <a:defRPr/>
            </a:pPr>
            <a:endParaRPr lang="ru-RU" sz="2000" b="1" kern="0" dirty="0">
              <a:solidFill>
                <a:srgbClr val="002B78"/>
              </a:solidFill>
              <a:latin typeface="Trebuchet MS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7216051" y="6092618"/>
            <a:ext cx="3206338" cy="54626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CCCCC"/>
            </a:solidFill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67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0" name="Picture 10" descr="O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5772" y="5349666"/>
            <a:ext cx="635885" cy="624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5" descr="Canc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7055" y="2448433"/>
            <a:ext cx="682674" cy="682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7059736" y="5625460"/>
            <a:ext cx="4385913" cy="467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defTabSz="457189" eaLnBrk="0" hangingPunct="0">
              <a:spcBef>
                <a:spcPct val="20000"/>
              </a:spcBef>
            </a:pPr>
            <a:r>
              <a:rPr lang="en-US" sz="2000" b="1" kern="0" dirty="0" err="1">
                <a:solidFill>
                  <a:srgbClr val="002B78"/>
                </a:solidFill>
                <a:latin typeface="Trebuchet MS"/>
              </a:rPr>
              <a:t>Sprache</a:t>
            </a:r>
            <a:r>
              <a:rPr lang="en-US" sz="2000" b="1" kern="0" dirty="0">
                <a:solidFill>
                  <a:srgbClr val="002B78"/>
                </a:solidFill>
                <a:latin typeface="Trebuchet MS"/>
              </a:rPr>
              <a:t> </a:t>
            </a:r>
            <a:r>
              <a:rPr lang="en-US" sz="2000" b="1" kern="0" dirty="0" err="1">
                <a:solidFill>
                  <a:srgbClr val="002B78"/>
                </a:solidFill>
                <a:latin typeface="Trebuchet MS"/>
              </a:rPr>
              <a:t>der</a:t>
            </a:r>
            <a:r>
              <a:rPr lang="en-US" sz="2000" b="1" kern="0" dirty="0">
                <a:solidFill>
                  <a:srgbClr val="002B78"/>
                </a:solidFill>
                <a:latin typeface="Trebuchet MS"/>
              </a:rPr>
              <a:t> </a:t>
            </a:r>
            <a:r>
              <a:rPr lang="en-US" sz="2000" b="1" kern="0" dirty="0" err="1">
                <a:solidFill>
                  <a:srgbClr val="002B78"/>
                </a:solidFill>
                <a:latin typeface="Trebuchet MS"/>
              </a:rPr>
              <a:t>Benutzeroberfläche</a:t>
            </a:r>
            <a:endParaRPr lang="en-US" sz="2000" b="1" kern="0" dirty="0">
              <a:solidFill>
                <a:srgbClr val="002B78"/>
              </a:solidFill>
              <a:latin typeface="Trebuchet MS"/>
            </a:endParaRPr>
          </a:p>
          <a:p>
            <a:pPr marL="342900" indent="-342900" defTabSz="457189" eaLnBrk="0" hangingPunct="0">
              <a:spcBef>
                <a:spcPct val="20000"/>
              </a:spcBef>
              <a:defRPr/>
            </a:pPr>
            <a:endParaRPr lang="ru-RU" sz="2000" b="1" kern="0" dirty="0">
              <a:solidFill>
                <a:srgbClr val="002B78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590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Обмен данными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06241" y="1752712"/>
            <a:ext cx="8599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Используйте инвариантные к культуре форматы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075873" y="308319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Строки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917896" y="3059826"/>
            <a:ext cx="148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Дата и </a:t>
            </a:r>
            <a:r>
              <a:rPr lang="ru-RU" dirty="0"/>
              <a:t>в</a:t>
            </a:r>
            <a:r>
              <a:rPr lang="ru-RU" dirty="0" smtClean="0"/>
              <a:t>ремя</a:t>
            </a:r>
            <a:endParaRPr lang="ru-RU" dirty="0"/>
          </a:p>
        </p:txBody>
      </p:sp>
      <p:sp>
        <p:nvSpPr>
          <p:cNvPr id="6" name="Rounded Rectangle 6"/>
          <p:cNvSpPr/>
          <p:nvPr/>
        </p:nvSpPr>
        <p:spPr>
          <a:xfrm>
            <a:off x="838200" y="4210030"/>
            <a:ext cx="914400" cy="51723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ASCII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Rounded Rectangle 7"/>
          <p:cNvSpPr/>
          <p:nvPr/>
        </p:nvSpPr>
        <p:spPr>
          <a:xfrm>
            <a:off x="3184236" y="4219266"/>
            <a:ext cx="1505527" cy="51723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Unicode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Right Arrow 8"/>
          <p:cNvSpPr/>
          <p:nvPr/>
        </p:nvSpPr>
        <p:spPr>
          <a:xfrm>
            <a:off x="2001880" y="4210030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Connector 10"/>
          <p:cNvCxnSpPr/>
          <p:nvPr/>
        </p:nvCxnSpPr>
        <p:spPr>
          <a:xfrm flipH="1">
            <a:off x="838200" y="3942176"/>
            <a:ext cx="914400" cy="95134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10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74324"/>
              </p:ext>
            </p:extLst>
          </p:nvPr>
        </p:nvGraphicFramePr>
        <p:xfrm>
          <a:off x="6675083" y="3856462"/>
          <a:ext cx="4997916" cy="1676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4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3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2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Format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Sample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ISO 8601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2014-03-24T08:19:42.4142924Z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effectLst/>
                        </a:rPr>
                        <a:t>RFC 1123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Mon, 24 Mar 2014 08:19:42 GMT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Sortable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2014-03-24T08:19:42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Universal</a:t>
                      </a:r>
                      <a:r>
                        <a:rPr lang="ru-RU" sz="1600" dirty="0" smtClean="0"/>
                        <a:t> </a:t>
                      </a:r>
                      <a:r>
                        <a:rPr lang="en-US" sz="1600" dirty="0" smtClean="0"/>
                        <a:t>Sortable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2014-03-24 08:19:42Z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87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Интернационализация в </a:t>
            </a:r>
            <a:r>
              <a:rPr lang="en-US" dirty="0" err="1" smtClean="0"/>
              <a:t>.Net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9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Пакеты и пространства имен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System.Globalization</a:t>
            </a:r>
            <a:endParaRPr lang="ru-RU" dirty="0" smtClean="0"/>
          </a:p>
          <a:p>
            <a:r>
              <a:rPr lang="en-US" dirty="0" err="1" smtClean="0"/>
              <a:t>System.Resources</a:t>
            </a:r>
            <a:endParaRPr lang="ru-RU" dirty="0"/>
          </a:p>
          <a:p>
            <a:r>
              <a:rPr lang="en-US" dirty="0" err="1" smtClean="0"/>
              <a:t>Microsoft.Extensions.Localization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22954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типы </a:t>
            </a:r>
            <a:r>
              <a:rPr lang="en-US" dirty="0" err="1"/>
              <a:t>System.Globalization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199" y="1825625"/>
            <a:ext cx="3541295" cy="366077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CultureInfo</a:t>
            </a:r>
            <a:endParaRPr lang="en-US" dirty="0"/>
          </a:p>
          <a:p>
            <a:r>
              <a:rPr lang="en-US" dirty="0" err="1"/>
              <a:t>RegionInfo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Calendar </a:t>
            </a:r>
          </a:p>
          <a:p>
            <a:pPr lvl="1"/>
            <a:r>
              <a:rPr lang="en-US" dirty="0"/>
              <a:t>And children</a:t>
            </a:r>
          </a:p>
          <a:p>
            <a:r>
              <a:rPr lang="en-US" dirty="0" err="1"/>
              <a:t>DateTimeFormatInfo</a:t>
            </a:r>
            <a:endParaRPr lang="en-US" dirty="0"/>
          </a:p>
          <a:p>
            <a:r>
              <a:rPr lang="en-US" dirty="0" err="1"/>
              <a:t>NumberFormatInfo</a:t>
            </a:r>
            <a:endParaRPr lang="en-US" dirty="0"/>
          </a:p>
          <a:p>
            <a:r>
              <a:rPr lang="en-US" dirty="0" err="1"/>
              <a:t>CompareInfo</a:t>
            </a:r>
            <a:r>
              <a:rPr lang="en-US" dirty="0"/>
              <a:t> 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459" y="1297413"/>
            <a:ext cx="7337294" cy="533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6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Культура и регион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0" y="1825625"/>
            <a:ext cx="5370095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/>
              <a:t>CultureInfo</a:t>
            </a:r>
            <a:endParaRPr lang="en-US" b="1" dirty="0"/>
          </a:p>
          <a:p>
            <a:r>
              <a:rPr lang="ru-RU" dirty="0" smtClean="0"/>
              <a:t>Имя культуры</a:t>
            </a:r>
            <a:r>
              <a:rPr lang="en-US" dirty="0" smtClean="0"/>
              <a:t> </a:t>
            </a:r>
            <a:r>
              <a:rPr lang="en-US" dirty="0"/>
              <a:t>(Global, local, …)</a:t>
            </a:r>
          </a:p>
          <a:p>
            <a:r>
              <a:rPr lang="ru-RU" dirty="0" smtClean="0"/>
              <a:t>Язык </a:t>
            </a:r>
            <a:r>
              <a:rPr lang="en-US" dirty="0" smtClean="0"/>
              <a:t>(</a:t>
            </a:r>
            <a:r>
              <a:rPr lang="ru-RU" dirty="0" smtClean="0"/>
              <a:t>сортировка и сравнение строк</a:t>
            </a:r>
            <a:r>
              <a:rPr lang="en-US" dirty="0" smtClean="0"/>
              <a:t>)</a:t>
            </a:r>
            <a:endParaRPr lang="en-US" dirty="0"/>
          </a:p>
          <a:p>
            <a:r>
              <a:rPr lang="ru-RU" dirty="0" smtClean="0"/>
              <a:t>Календарь, форматы даты и времени</a:t>
            </a:r>
            <a:endParaRPr lang="en-US" dirty="0"/>
          </a:p>
          <a:p>
            <a:r>
              <a:rPr lang="ru-RU" dirty="0" smtClean="0"/>
              <a:t>Формат чисел</a:t>
            </a:r>
            <a:endParaRPr lang="en-US" dirty="0"/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RegionInfo</a:t>
            </a:r>
            <a:endParaRPr lang="en-US" b="1" dirty="0"/>
          </a:p>
          <a:p>
            <a:r>
              <a:rPr lang="ru-RU" dirty="0" smtClean="0"/>
              <a:t>Называние региона</a:t>
            </a:r>
            <a:endParaRPr lang="en-US" dirty="0"/>
          </a:p>
          <a:p>
            <a:r>
              <a:rPr lang="ru-RU" dirty="0" smtClean="0"/>
              <a:t>Валюта</a:t>
            </a:r>
            <a:endParaRPr lang="ru-RU" dirty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19" y="1466035"/>
            <a:ext cx="4858933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8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Имя культуры </a:t>
            </a:r>
            <a:r>
              <a:rPr lang="en-US" dirty="0"/>
              <a:t>(RFC 5646)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Language</a:t>
            </a:r>
            <a:r>
              <a:rPr lang="ru-RU" dirty="0"/>
              <a:t> </a:t>
            </a:r>
          </a:p>
          <a:p>
            <a:r>
              <a:rPr lang="en-US" dirty="0" err="1"/>
              <a:t>ru</a:t>
            </a:r>
            <a:r>
              <a:rPr lang="en-US" dirty="0"/>
              <a:t> (Russian)</a:t>
            </a:r>
          </a:p>
          <a:p>
            <a:r>
              <a:rPr lang="en-US" dirty="0"/>
              <a:t>de (German)</a:t>
            </a:r>
          </a:p>
          <a:p>
            <a:r>
              <a:rPr lang="en-US" dirty="0"/>
              <a:t>Ja (Japanese)</a:t>
            </a:r>
          </a:p>
          <a:p>
            <a:pPr lvl="1"/>
            <a:endParaRPr lang="ru-RU" dirty="0"/>
          </a:p>
          <a:p>
            <a:pPr marL="0" indent="0">
              <a:buNone/>
            </a:pPr>
            <a:r>
              <a:rPr lang="en-US" b="1" dirty="0"/>
              <a:t>Language + Script</a:t>
            </a:r>
            <a:endParaRPr lang="ru-RU" b="1" dirty="0"/>
          </a:p>
          <a:p>
            <a:r>
              <a:rPr lang="en-US" dirty="0" err="1"/>
              <a:t>az-Cyrl</a:t>
            </a:r>
            <a:r>
              <a:rPr lang="en-US" dirty="0"/>
              <a:t> (Azerbaijani written using the Cyrillic script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az-Latn</a:t>
            </a:r>
            <a:r>
              <a:rPr lang="en-US" dirty="0" smtClean="0"/>
              <a:t> (Azerbaijani written using the Latin script)</a:t>
            </a:r>
            <a:endParaRPr lang="ru-RU" dirty="0" smtClean="0"/>
          </a:p>
          <a:p>
            <a:pPr marL="0" indent="0">
              <a:buNone/>
            </a:pPr>
            <a:r>
              <a:rPr lang="en-US" b="1" dirty="0" smtClean="0"/>
              <a:t>Language + Region</a:t>
            </a:r>
            <a:endParaRPr lang="ru-RU" b="1" dirty="0" smtClean="0"/>
          </a:p>
          <a:p>
            <a:r>
              <a:rPr lang="en-US" dirty="0" smtClean="0"/>
              <a:t>de-AT</a:t>
            </a:r>
            <a:r>
              <a:rPr lang="ru-RU" dirty="0" smtClean="0"/>
              <a:t> (</a:t>
            </a:r>
            <a:r>
              <a:rPr lang="en-US" dirty="0" smtClean="0"/>
              <a:t>German as used in Austria</a:t>
            </a:r>
            <a:r>
              <a:rPr lang="ru-RU" dirty="0" smtClean="0"/>
              <a:t>)</a:t>
            </a:r>
          </a:p>
          <a:p>
            <a:r>
              <a:rPr lang="en-US" dirty="0" smtClean="0"/>
              <a:t>de-DE</a:t>
            </a:r>
            <a:r>
              <a:rPr lang="ru-RU" dirty="0" smtClean="0"/>
              <a:t> (</a:t>
            </a:r>
            <a:r>
              <a:rPr lang="en-US" dirty="0" smtClean="0"/>
              <a:t>German as used in Germany</a:t>
            </a:r>
            <a:r>
              <a:rPr lang="ru-RU" dirty="0" smtClean="0"/>
              <a:t>)</a:t>
            </a:r>
            <a:endParaRPr lang="en-US" dirty="0" smtClean="0"/>
          </a:p>
          <a:p>
            <a:pPr lvl="1"/>
            <a:endParaRPr lang="ru-RU" dirty="0" smtClean="0"/>
          </a:p>
          <a:p>
            <a:pPr marL="0" indent="0">
              <a:buNone/>
            </a:pPr>
            <a:r>
              <a:rPr lang="en-US" b="1" dirty="0" smtClean="0"/>
              <a:t>Language + Script + Region</a:t>
            </a:r>
            <a:r>
              <a:rPr lang="ru-RU" b="1" dirty="0" smtClean="0"/>
              <a:t> </a:t>
            </a:r>
          </a:p>
          <a:p>
            <a:r>
              <a:rPr lang="en-US" dirty="0" err="1" smtClean="0"/>
              <a:t>sr</a:t>
            </a:r>
            <a:r>
              <a:rPr lang="en-US" dirty="0" smtClean="0"/>
              <a:t>-</a:t>
            </a:r>
            <a:r>
              <a:rPr lang="en-US" dirty="0" err="1" smtClean="0"/>
              <a:t>Latn</a:t>
            </a:r>
            <a:r>
              <a:rPr lang="en-US" dirty="0" smtClean="0"/>
              <a:t>-RS</a:t>
            </a:r>
            <a:r>
              <a:rPr lang="ru-RU" dirty="0" smtClean="0"/>
              <a:t> (</a:t>
            </a:r>
            <a:r>
              <a:rPr lang="en-US" dirty="0" smtClean="0"/>
              <a:t>Serbian written using the Latin script as used in Serbia</a:t>
            </a:r>
            <a:r>
              <a:rPr lang="ru-RU" dirty="0" smtClean="0"/>
              <a:t>)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111532" y="5942568"/>
            <a:ext cx="4490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datatracker.ietf.org/doc/html/rfc5646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Получение</a:t>
            </a:r>
            <a:r>
              <a:rPr lang="en-US" dirty="0" smtClean="0"/>
              <a:t> </a:t>
            </a:r>
            <a:r>
              <a:rPr lang="en-US" dirty="0" err="1"/>
              <a:t>CultureInfo</a:t>
            </a:r>
            <a:r>
              <a:rPr lang="en-US" dirty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RegionInfo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43541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Culture</a:t>
            </a:r>
          </a:p>
          <a:p>
            <a:r>
              <a:rPr lang="ru-RU" dirty="0" smtClean="0"/>
              <a:t>Явное (по имени)</a:t>
            </a:r>
            <a:endParaRPr lang="en-US" dirty="0"/>
          </a:p>
          <a:p>
            <a:r>
              <a:rPr lang="ru-RU" dirty="0" smtClean="0"/>
              <a:t>Текущего потока</a:t>
            </a:r>
            <a:endParaRPr lang="en-US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Регион</a:t>
            </a:r>
            <a:endParaRPr lang="en-US" dirty="0"/>
          </a:p>
          <a:p>
            <a:r>
              <a:rPr lang="ru-RU" dirty="0" smtClean="0"/>
              <a:t>Явное</a:t>
            </a:r>
            <a:endParaRPr lang="en-US" dirty="0"/>
          </a:p>
          <a:p>
            <a:r>
              <a:rPr lang="ru-RU" dirty="0" smtClean="0"/>
              <a:t>Текущей системы</a:t>
            </a:r>
            <a:endParaRPr lang="en-US" dirty="0"/>
          </a:p>
          <a:p>
            <a:endParaRPr lang="ru-RU" dirty="0"/>
          </a:p>
        </p:txBody>
      </p:sp>
      <p:sp>
        <p:nvSpPr>
          <p:cNvPr id="5" name="Rectangle 3"/>
          <p:cNvSpPr/>
          <p:nvPr/>
        </p:nvSpPr>
        <p:spPr>
          <a:xfrm>
            <a:off x="4443696" y="2167559"/>
            <a:ext cx="5795399" cy="83099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culture =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CultureInfo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.GetCultureInfo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culture =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CultureInfo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.GetCultureInfo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culture =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CultureInfo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.GetCultureInfo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-RU"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</p:txBody>
      </p:sp>
      <p:sp>
        <p:nvSpPr>
          <p:cNvPr id="6" name="Rectangle 4"/>
          <p:cNvSpPr/>
          <p:nvPr/>
        </p:nvSpPr>
        <p:spPr>
          <a:xfrm>
            <a:off x="4443696" y="3147582"/>
            <a:ext cx="6490915" cy="132343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culture =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Thread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.CurrentThread.CurrentCulture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cultureUI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Thread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.CurrentThread.CurrentUICulture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culture =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CultureInfo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.CurrentCulture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cultureUI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CultureInfo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.CurrentUICulture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4443696" y="1690688"/>
            <a:ext cx="7530549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cultures =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CultureInfo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.GetCultures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CultureTypes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.AllCultures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3696" y="5422031"/>
            <a:ext cx="4448654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region =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RegionInfo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.CurrentRegion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3696" y="5991287"/>
            <a:ext cx="3999813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region =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RegionInfo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"RU"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Скругленная прямоугольная выноска 3"/>
          <p:cNvSpPr/>
          <p:nvPr/>
        </p:nvSpPr>
        <p:spPr>
          <a:xfrm>
            <a:off x="9471259" y="5611528"/>
            <a:ext cx="2435192" cy="718313"/>
          </a:xfrm>
          <a:prstGeom prst="wedgeRoundRectCallout">
            <a:avLst>
              <a:gd name="adj1" fmla="val -44708"/>
              <a:gd name="adj2" fmla="val -31671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Для ресурсов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609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Локализация и интернационализация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2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культур</a:t>
            </a:r>
            <a:endParaRPr lang="ru-RU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9230081"/>
              </p:ext>
            </p:extLst>
          </p:nvPr>
        </p:nvGraphicFramePr>
        <p:xfrm>
          <a:off x="408878" y="1991936"/>
          <a:ext cx="11374244" cy="438069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73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1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4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 smtClean="0">
                          <a:effectLst/>
                        </a:rPr>
                        <a:t>CultureInfo.GetCultureInfo</a:t>
                      </a:r>
                      <a:r>
                        <a:rPr lang="en-US" sz="1600" u="none" strike="noStrike" dirty="0" smtClean="0">
                          <a:effectLst/>
                        </a:rPr>
                        <a:t>("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ru</a:t>
                      </a:r>
                      <a:r>
                        <a:rPr lang="en-US" sz="1600" u="none" strike="noStrike" dirty="0" smtClean="0">
                          <a:effectLst/>
                        </a:rPr>
                        <a:t>-RU")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err="1" smtClean="0">
                          <a:effectLst/>
                        </a:rPr>
                        <a:t>CultureInfo.GetCultureInfo</a:t>
                      </a:r>
                      <a:r>
                        <a:rPr lang="en-US" sz="1600" u="none" strike="noStrike" kern="1200" dirty="0" smtClean="0">
                          <a:effectLst/>
                        </a:rPr>
                        <a:t>("en-US")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ru</a:t>
                      </a:r>
                      <a:r>
                        <a:rPr lang="en-US" sz="1600" u="none" strike="noStrike" dirty="0">
                          <a:effectLst/>
                        </a:rPr>
                        <a:t>-RU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en-US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DisplayName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Russian (Russia)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English (United States)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NativeName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русский (Россия)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English (United States)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EnglishName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Russian (Russia)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English (United States)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LCID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1049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1033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ISO-2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ru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en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ISO-3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rus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 err="1">
                          <a:effectLst/>
                        </a:rPr>
                        <a:t>eng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Windows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ENU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Caledar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SolarCalendar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 err="1">
                          <a:effectLst/>
                        </a:rPr>
                        <a:t>SolarCalendar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DayNames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воскресенье, понедельник, вторник, среда, четверг, пятница, суббота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Sunday, Monday, Tuesday, Wednesday, Thursday, Friday, Saturday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ShortestDayNames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 err="1">
                          <a:effectLst/>
                        </a:rPr>
                        <a:t>Вс</a:t>
                      </a:r>
                      <a:r>
                        <a:rPr lang="ru-RU" sz="1600" u="none" strike="noStrike" dirty="0">
                          <a:effectLst/>
                        </a:rPr>
                        <a:t>, </a:t>
                      </a:r>
                      <a:r>
                        <a:rPr lang="ru-RU" sz="1600" u="none" strike="noStrike" dirty="0" err="1">
                          <a:effectLst/>
                        </a:rPr>
                        <a:t>Пн</a:t>
                      </a:r>
                      <a:r>
                        <a:rPr lang="ru-RU" sz="1600" u="none" strike="noStrike" dirty="0">
                          <a:effectLst/>
                        </a:rPr>
                        <a:t>, Вт, Ср, </a:t>
                      </a:r>
                      <a:r>
                        <a:rPr lang="ru-RU" sz="1600" u="none" strike="noStrike" dirty="0" err="1">
                          <a:effectLst/>
                        </a:rPr>
                        <a:t>Чт</a:t>
                      </a:r>
                      <a:r>
                        <a:rPr lang="ru-RU" sz="1600" u="none" strike="noStrike" dirty="0">
                          <a:effectLst/>
                        </a:rPr>
                        <a:t>, </a:t>
                      </a:r>
                      <a:r>
                        <a:rPr lang="ru-RU" sz="1600" u="none" strike="noStrike" dirty="0" err="1">
                          <a:effectLst/>
                        </a:rPr>
                        <a:t>Пт</a:t>
                      </a:r>
                      <a:r>
                        <a:rPr lang="ru-RU" sz="1600" u="none" strike="noStrike" dirty="0">
                          <a:effectLst/>
                        </a:rPr>
                        <a:t>, </a:t>
                      </a:r>
                      <a:r>
                        <a:rPr lang="ru-RU" sz="1600" u="none" strike="noStrike" dirty="0" err="1">
                          <a:effectLst/>
                        </a:rPr>
                        <a:t>Сб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Su, Mo, </a:t>
                      </a:r>
                      <a:r>
                        <a:rPr lang="en-US" sz="1600" u="none" strike="noStrike" kern="1200" dirty="0" err="1">
                          <a:effectLst/>
                        </a:rPr>
                        <a:t>Tu</a:t>
                      </a:r>
                      <a:r>
                        <a:rPr lang="en-US" sz="1600" u="none" strike="noStrike" kern="1200" dirty="0">
                          <a:effectLst/>
                        </a:rPr>
                        <a:t>, We, </a:t>
                      </a:r>
                      <a:r>
                        <a:rPr lang="en-US" sz="1600" u="none" strike="noStrike" kern="1200" dirty="0" err="1">
                          <a:effectLst/>
                        </a:rPr>
                        <a:t>Th</a:t>
                      </a:r>
                      <a:r>
                        <a:rPr lang="en-US" sz="1600" u="none" strike="noStrike" kern="1200" dirty="0">
                          <a:effectLst/>
                        </a:rPr>
                        <a:t>, Fr, Sa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FirstDayOfWeek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Monday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Sunday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NativeCalendarName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григорианский календарь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Gregorian Calendar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ShortDatePattern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dd.MM.yyyy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M/d/</a:t>
                      </a:r>
                      <a:r>
                        <a:rPr lang="en-US" sz="1600" u="none" strike="noStrike" kern="1200" dirty="0" err="1">
                          <a:effectLst/>
                        </a:rPr>
                        <a:t>yyyy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62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региона</a:t>
            </a:r>
            <a:endParaRPr lang="ru-RU" dirty="0"/>
          </a:p>
        </p:txBody>
      </p:sp>
      <p:graphicFrame>
        <p:nvGraphicFramePr>
          <p:cNvPr id="3" name="Content Placeholder 5"/>
          <p:cNvGraphicFramePr>
            <a:graphicFrameLocks/>
          </p:cNvGraphicFramePr>
          <p:nvPr>
            <p:extLst/>
          </p:nvPr>
        </p:nvGraphicFramePr>
        <p:xfrm>
          <a:off x="1981200" y="1879297"/>
          <a:ext cx="8229600" cy="3352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 smtClean="0">
                          <a:effectLst/>
                        </a:rPr>
                        <a:t>new </a:t>
                      </a:r>
                      <a:r>
                        <a:rPr lang="en-US" sz="1600" u="none" strike="noStrike" kern="1200" dirty="0" err="1" smtClean="0">
                          <a:effectLst/>
                        </a:rPr>
                        <a:t>RegionInfo</a:t>
                      </a:r>
                      <a:r>
                        <a:rPr lang="en-US" sz="1600" u="none" strike="noStrike" kern="1200" dirty="0" smtClean="0">
                          <a:effectLst/>
                        </a:rPr>
                        <a:t>("RU")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 smtClean="0">
                          <a:effectLst/>
                        </a:rPr>
                        <a:t>new </a:t>
                      </a:r>
                      <a:r>
                        <a:rPr lang="en-US" sz="1600" u="none" strike="noStrike" kern="1200" dirty="0" err="1" smtClean="0">
                          <a:effectLst/>
                        </a:rPr>
                        <a:t>RegionInfo</a:t>
                      </a:r>
                      <a:r>
                        <a:rPr lang="en-US" sz="1600" u="none" strike="noStrike" kern="1200" dirty="0" smtClean="0">
                          <a:effectLst/>
                        </a:rPr>
                        <a:t>("US")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Name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RU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US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 err="1">
                          <a:effectLst/>
                        </a:rPr>
                        <a:t>DisplayName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Russia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United States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 err="1">
                          <a:effectLst/>
                        </a:rPr>
                        <a:t>NativeName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600" u="none" strike="noStrike" kern="1200">
                          <a:effectLst/>
                        </a:rPr>
                        <a:t>Россия</a:t>
                      </a:r>
                      <a:endParaRPr lang="ru-RU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United States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EnglishName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Russia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United States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CurrencySymbol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600" u="none" strike="noStrike" kern="1200" dirty="0">
                          <a:effectLst/>
                        </a:rPr>
                        <a:t>р.</a:t>
                      </a:r>
                      <a:endParaRPr lang="ru-RU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$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CurrencyNativeName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600" u="none" strike="noStrike" kern="1200" dirty="0">
                          <a:effectLst/>
                        </a:rPr>
                        <a:t>рубль</a:t>
                      </a:r>
                      <a:endParaRPr lang="ru-RU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US Dollar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GeoId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203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244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IsMetric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True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False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ISO-2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RU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US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ISO-3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RUS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USA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Windows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RUS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</a:rPr>
                        <a:t>USA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33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для даты и времени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536581" y="1825625"/>
            <a:ext cx="381721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err="1"/>
              <a:t>DateTime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дата и </a:t>
            </a:r>
            <a:r>
              <a:rPr lang="ru-RU" dirty="0" smtClean="0"/>
              <a:t>время</a:t>
            </a:r>
            <a:endParaRPr lang="ru-RU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r>
              <a:rPr lang="en-US" b="1" dirty="0" err="1" smtClean="0"/>
              <a:t>DateTimeOffset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DateTime</a:t>
            </a:r>
            <a:r>
              <a:rPr lang="en-US" dirty="0"/>
              <a:t> + </a:t>
            </a:r>
            <a:r>
              <a:rPr lang="ru-RU" dirty="0"/>
              <a:t>смещение времени от </a:t>
            </a:r>
            <a:r>
              <a:rPr lang="en-US" dirty="0"/>
              <a:t>UTC</a:t>
            </a:r>
            <a:endParaRPr lang="ru-RU" dirty="0"/>
          </a:p>
          <a:p>
            <a:endParaRPr lang="en-US" dirty="0" smtClean="0"/>
          </a:p>
          <a:p>
            <a:r>
              <a:rPr lang="en-US" b="1" dirty="0" err="1" smtClean="0"/>
              <a:t>TimeSpan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/>
              <a:t>временной </a:t>
            </a:r>
            <a:r>
              <a:rPr lang="ru-RU" dirty="0" smtClean="0"/>
              <a:t>интервал</a:t>
            </a:r>
            <a:endParaRPr lang="ru-RU" dirty="0"/>
          </a:p>
          <a:p>
            <a:endParaRPr lang="en-US" dirty="0" smtClean="0"/>
          </a:p>
          <a:p>
            <a:r>
              <a:rPr lang="en-US" b="1" dirty="0" err="1" smtClean="0"/>
              <a:t>TimeOnly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ru-RU" dirty="0" smtClean="0"/>
              <a:t>время </a:t>
            </a:r>
            <a:r>
              <a:rPr lang="ru-RU" dirty="0" err="1" smtClean="0"/>
              <a:t>втечение</a:t>
            </a:r>
            <a:r>
              <a:rPr lang="ru-RU" dirty="0" smtClean="0"/>
              <a:t> суток</a:t>
            </a:r>
            <a:endParaRPr lang="en-US" dirty="0" smtClean="0"/>
          </a:p>
          <a:p>
            <a:endParaRPr lang="en-US" dirty="0"/>
          </a:p>
          <a:p>
            <a:r>
              <a:rPr lang="en-US" b="1" dirty="0" err="1" smtClean="0"/>
              <a:t>DateOnly</a:t>
            </a:r>
            <a:r>
              <a:rPr lang="en-US" dirty="0" smtClean="0"/>
              <a:t> </a:t>
            </a:r>
            <a:r>
              <a:rPr lang="ru-RU" dirty="0" smtClean="0"/>
              <a:t>– дата без времени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41" y="1563203"/>
            <a:ext cx="6654415" cy="50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DateTimeFormatInfo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04" y="1280611"/>
            <a:ext cx="4930433" cy="524531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3" y="1664878"/>
            <a:ext cx="3204500" cy="39935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720" y="2554184"/>
            <a:ext cx="3207744" cy="39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8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DateTimeFormatInfo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663994" y="1839649"/>
            <a:ext cx="7087312" cy="310854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"Month names :"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.Join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culture.DateTimeFormat.MonthNames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"Month genitive names :"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.Join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culture.DateTimeFormat.MonthGenitiveNames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"Abbreviated month names :"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.Join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culture.DateTimeFormat.AbbreviatedMonthNames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"Day names :"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.Join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culture.DateTimeFormat.DayNames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"Abbreviated day names :"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.Join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culture.DateTimeFormat.AbbreviatedDayNames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  <a:endParaRPr kumimoji="0" lang="ru-RU" sz="1400" b="0" i="0" u="none" strike="noStrike" kern="0" cap="none" spc="0" normalizeH="0" baseline="0" noProof="0" dirty="0" smtClean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8543" y="5549612"/>
            <a:ext cx="6096000" cy="73866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dateTimeFormat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culture.DateTimeFormat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date.ToString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"f"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dateTimeFormat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  <a:endParaRPr kumimoji="0" lang="ru-RU" sz="1400" b="0" i="0" u="none" strike="noStrike" kern="0" cap="none" spc="0" normalizeH="0" baseline="0" noProof="0" dirty="0" smtClean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33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Calendar</a:t>
            </a:r>
            <a:endParaRPr lang="ru-RU" dirty="0"/>
          </a:p>
        </p:txBody>
      </p:sp>
      <p:sp>
        <p:nvSpPr>
          <p:cNvPr id="3" name="Rectangle 6"/>
          <p:cNvSpPr/>
          <p:nvPr/>
        </p:nvSpPr>
        <p:spPr>
          <a:xfrm>
            <a:off x="668786" y="1955275"/>
            <a:ext cx="4224233" cy="95410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CCCCC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currentCalendar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CultureInfo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.CurrentCulture.Calendar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specificCalendar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PersianCalendar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  <a:endParaRPr kumimoji="0" lang="ru-RU" sz="1400" b="0" i="0" u="none" strike="noStrike" kern="0" cap="none" spc="0" normalizeH="0" baseline="0" noProof="0" dirty="0" smtClean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668786" y="3379585"/>
            <a:ext cx="4756430" cy="95410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CCCCC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calendar =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PersianCalendar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Gregorian: 3/21/2011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date =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DateTime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(1390, 1, 1, calendar);</a:t>
            </a:r>
            <a:endParaRPr kumimoji="0" lang="ru-RU" sz="1400" b="0" i="0" u="none" strike="noStrike" kern="0" cap="none" spc="0" normalizeH="0" baseline="0" noProof="0" dirty="0" smtClean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10"/>
          <p:cNvSpPr/>
          <p:nvPr/>
        </p:nvSpPr>
        <p:spPr>
          <a:xfrm>
            <a:off x="668786" y="4774771"/>
            <a:ext cx="4060727" cy="116955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CCCCC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calendar =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HebrewCalendar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date =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DateTime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(2011, 1, 1);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Add 385 days</a:t>
            </a:r>
          </a:p>
          <a:p>
            <a:pPr marL="0" marR="0" lvl="0" indent="0" defTabSz="4571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date2 =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calendar.AddYears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(date, 1);</a:t>
            </a:r>
            <a:endParaRPr kumimoji="0" lang="ru-RU" sz="1400" b="0" i="0" u="none" strike="noStrike" kern="0" cap="none" spc="0" normalizeH="0" baseline="0" noProof="0" dirty="0" smtClean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416" y="234204"/>
            <a:ext cx="4835280" cy="62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1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TimeZoneInfo</a:t>
            </a:r>
            <a:endParaRPr lang="ru-RU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544095" y="1586523"/>
            <a:ext cx="6617101" cy="46313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Получение </a:t>
            </a:r>
            <a:r>
              <a:rPr lang="ru-RU" dirty="0" err="1" smtClean="0"/>
              <a:t>таймзоны</a:t>
            </a:r>
            <a:endParaRPr lang="en-US" dirty="0" smtClean="0"/>
          </a:p>
          <a:p>
            <a:pPr lvl="1"/>
            <a:r>
              <a:rPr lang="en-US" dirty="0" err="1" smtClean="0">
                <a:hlinkClick r:id="rId2"/>
              </a:rPr>
              <a:t>FindSystemTimeZoneById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>
                <a:hlinkClick r:id="rId3"/>
              </a:rPr>
              <a:t>GetSystemTimeZones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r>
              <a:rPr lang="ru-RU" dirty="0" smtClean="0"/>
              <a:t>Создание своей, или </a:t>
            </a:r>
            <a:r>
              <a:rPr lang="ru-RU" dirty="0" err="1" smtClean="0"/>
              <a:t>сераилизация</a:t>
            </a:r>
            <a:r>
              <a:rPr lang="en-US" dirty="0" smtClean="0"/>
              <a:t>/</a:t>
            </a:r>
            <a:r>
              <a:rPr lang="ru-RU" dirty="0" err="1"/>
              <a:t>десериализация</a:t>
            </a:r>
            <a:r>
              <a:rPr lang="ru-RU" dirty="0"/>
              <a:t> </a:t>
            </a:r>
            <a:r>
              <a:rPr lang="en-US" dirty="0" smtClean="0"/>
              <a:t>TZ</a:t>
            </a:r>
          </a:p>
          <a:p>
            <a:pPr lvl="1"/>
            <a:r>
              <a:rPr lang="en-US" dirty="0" err="1" smtClean="0">
                <a:hlinkClick r:id="rId4"/>
              </a:rPr>
              <a:t>CreateCustomTimeZone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>
                <a:hlinkClick r:id="rId5"/>
              </a:rPr>
              <a:t>FromSerializedString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>
                <a:hlinkClick r:id="rId6"/>
              </a:rPr>
              <a:t>ToSerializedString</a:t>
            </a:r>
            <a:r>
              <a:rPr lang="en-US" dirty="0" smtClean="0">
                <a:hlinkClick r:id="rId6"/>
              </a:rPr>
              <a:t>()</a:t>
            </a:r>
            <a:endParaRPr lang="en-US" dirty="0" smtClean="0"/>
          </a:p>
          <a:p>
            <a:pPr lvl="1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3712" y="567339"/>
            <a:ext cx="3334193" cy="56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9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TimeZoneInfo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1405287" y="2224302"/>
            <a:ext cx="8576111" cy="32932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timeZone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TimeZoneInfo</a:t>
            </a:r>
            <a:endParaRPr lang="en-US" sz="1600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FindSystemTimeZoneById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"Pacific Standard Time"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winterTime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(2014, 01, 01, 11, 0, 0,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DateTimeKind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.Utc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summerTime = </a:t>
            </a:r>
            <a:endParaRPr lang="nn-NO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nn-NO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nn-NO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(2014, 07, 01, 11, 0, 0, </a:t>
            </a:r>
            <a:r>
              <a:rPr lang="nn-NO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DateTimeKind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.Utc);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TimeZoneInfo</a:t>
            </a:r>
            <a:endParaRPr lang="en-US" sz="1600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ConvertTimeFromUtc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winterTime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timeZone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"u</a:t>
            </a:r>
            <a:r>
              <a:rPr lang="en-US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TimeZoneInfo</a:t>
            </a:r>
            <a:endParaRPr lang="en-US" sz="1600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ConvertTimeFromUtc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summerTime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timeZone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"u"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492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07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ресурсы?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398971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Данные, логически </a:t>
            </a:r>
            <a:r>
              <a:rPr lang="ru-RU" dirty="0" err="1" smtClean="0"/>
              <a:t>деплоящиеся</a:t>
            </a:r>
            <a:r>
              <a:rPr lang="ru-RU" dirty="0" smtClean="0"/>
              <a:t> вместе с приложением</a:t>
            </a:r>
          </a:p>
          <a:p>
            <a:r>
              <a:rPr lang="en-US" dirty="0"/>
              <a:t>Strings</a:t>
            </a:r>
          </a:p>
          <a:p>
            <a:r>
              <a:rPr lang="en-US" dirty="0"/>
              <a:t>Icons/Images</a:t>
            </a:r>
          </a:p>
          <a:p>
            <a:r>
              <a:rPr lang="en-US" dirty="0"/>
              <a:t>Files</a:t>
            </a:r>
          </a:p>
          <a:p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4031421701"/>
              </p:ext>
            </p:extLst>
          </p:nvPr>
        </p:nvGraphicFramePr>
        <p:xfrm>
          <a:off x="6742706" y="1822450"/>
          <a:ext cx="4697454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95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терминах…</a:t>
            </a:r>
            <a:endParaRPr lang="ru-RU" dirty="0"/>
          </a:p>
        </p:txBody>
      </p:sp>
      <p:sp>
        <p:nvSpPr>
          <p:cNvPr id="5" name="Rectangle 3"/>
          <p:cNvSpPr/>
          <p:nvPr/>
        </p:nvSpPr>
        <p:spPr>
          <a:xfrm>
            <a:off x="893196" y="1663739"/>
            <a:ext cx="65571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/>
              <a:t>Интернационализация (</a:t>
            </a:r>
            <a:r>
              <a:rPr lang="en-US" b="1" i="1" dirty="0" smtClean="0"/>
              <a:t>Internationalization</a:t>
            </a:r>
            <a:r>
              <a:rPr lang="ru-RU" b="1" i="1" dirty="0" smtClean="0"/>
              <a:t>,</a:t>
            </a:r>
            <a:r>
              <a:rPr lang="en-US" b="1" i="1" dirty="0" smtClean="0"/>
              <a:t> I18n</a:t>
            </a:r>
            <a:r>
              <a:rPr lang="en-US" b="1" i="1" dirty="0"/>
              <a:t>) </a:t>
            </a:r>
            <a:r>
              <a:rPr lang="en-US" i="1" dirty="0"/>
              <a:t>– </a:t>
            </a:r>
            <a:r>
              <a:rPr lang="ru-RU" i="1" dirty="0" smtClean="0"/>
              <a:t>процесс проектирования и реализации продукта (ПО), при котором последний или полностью не зависит от специфики культуры</a:t>
            </a:r>
            <a:r>
              <a:rPr lang="en-US" i="1" dirty="0" smtClean="0"/>
              <a:t>/</a:t>
            </a:r>
            <a:r>
              <a:rPr lang="ru-RU" i="1" dirty="0" smtClean="0"/>
              <a:t>региона или может быть легко к ним адаптирован</a:t>
            </a:r>
            <a:endParaRPr lang="ru-RU" i="1" dirty="0"/>
          </a:p>
        </p:txBody>
      </p:sp>
      <p:sp>
        <p:nvSpPr>
          <p:cNvPr id="6" name="Rectangle 4"/>
          <p:cNvSpPr/>
          <p:nvPr/>
        </p:nvSpPr>
        <p:spPr>
          <a:xfrm>
            <a:off x="893197" y="3332413"/>
            <a:ext cx="655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/>
              <a:t>Локализация (</a:t>
            </a:r>
            <a:r>
              <a:rPr lang="en-US" b="1" i="1" dirty="0" smtClean="0"/>
              <a:t>Localization</a:t>
            </a:r>
            <a:r>
              <a:rPr lang="ru-RU" b="1" i="1" dirty="0" smtClean="0"/>
              <a:t>,</a:t>
            </a:r>
            <a:r>
              <a:rPr lang="en-US" b="1" i="1" dirty="0" smtClean="0"/>
              <a:t> L10n</a:t>
            </a:r>
            <a:r>
              <a:rPr lang="en-US" b="1" i="1" dirty="0"/>
              <a:t>)</a:t>
            </a:r>
            <a:r>
              <a:rPr lang="en-US" i="1" dirty="0"/>
              <a:t> – </a:t>
            </a:r>
            <a:r>
              <a:rPr lang="ru-RU" i="1" dirty="0" smtClean="0"/>
              <a:t>процесс адаптации продукта под специфику конкретного региона или языка (</a:t>
            </a:r>
            <a:r>
              <a:rPr lang="ru-RU" i="1" dirty="0" err="1" smtClean="0"/>
              <a:t>локали</a:t>
            </a:r>
            <a:r>
              <a:rPr lang="ru-RU" i="1" dirty="0" smtClean="0"/>
              <a:t>), включая добавление локально-</a:t>
            </a:r>
            <a:r>
              <a:rPr lang="ru-RU" i="1" dirty="0" err="1" smtClean="0"/>
              <a:t>спецефичных</a:t>
            </a:r>
            <a:r>
              <a:rPr lang="ru-RU" i="1" dirty="0" smtClean="0"/>
              <a:t> компонентов и перевод текстов</a:t>
            </a:r>
            <a:endParaRPr lang="ru-RU" i="1" dirty="0"/>
          </a:p>
        </p:txBody>
      </p:sp>
      <p:sp>
        <p:nvSpPr>
          <p:cNvPr id="7" name="Rectangle 8"/>
          <p:cNvSpPr/>
          <p:nvPr/>
        </p:nvSpPr>
        <p:spPr>
          <a:xfrm>
            <a:off x="893197" y="5001087"/>
            <a:ext cx="655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/>
              <a:t>Трансляция (</a:t>
            </a:r>
            <a:r>
              <a:rPr lang="en-US" b="1" i="1" dirty="0" smtClean="0"/>
              <a:t>Translation</a:t>
            </a:r>
            <a:r>
              <a:rPr lang="ru-RU" b="1" i="1" dirty="0" smtClean="0"/>
              <a:t>,</a:t>
            </a:r>
            <a:r>
              <a:rPr lang="en-US" b="1" i="1" dirty="0" smtClean="0"/>
              <a:t> T9N</a:t>
            </a:r>
            <a:r>
              <a:rPr lang="en-US" b="1" i="1" dirty="0"/>
              <a:t>)</a:t>
            </a:r>
            <a:r>
              <a:rPr lang="en-US" i="1" dirty="0"/>
              <a:t> </a:t>
            </a:r>
            <a:r>
              <a:rPr lang="en-US" i="1" dirty="0" smtClean="0"/>
              <a:t>-</a:t>
            </a:r>
            <a:r>
              <a:rPr lang="ru-RU" i="1" dirty="0" smtClean="0"/>
              <a:t> перевод тестов с одного языка на другой</a:t>
            </a:r>
            <a:endParaRPr lang="ru-RU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941" y="2397252"/>
            <a:ext cx="3243915" cy="20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 resources</a:t>
            </a:r>
            <a:endParaRPr lang="ru-RU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7296" y="4919105"/>
            <a:ext cx="4602542" cy="138499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ItemGroup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EmbeddedResource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\Icon_Add.ico"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EmbeddedResource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\Icon_copy.ico"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EmbeddedResource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\Icon_Del.ico"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EmbeddedResource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\Image_about.bmp"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LogicalName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"Dialog_imag.bmp"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ItemGroup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371572" y="4919105"/>
            <a:ext cx="3233530" cy="15696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ResourceLib.Icons.Icon_Add.ico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45451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ResourceLib.Icons.Icon_copy.ico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45451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ResourceLib.Icons.Icon_Del.ico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45451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Dialog_imag.bmp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1440054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5660040" y="1459465"/>
            <a:ext cx="5791970" cy="2214568"/>
            <a:chOff x="5660040" y="1459465"/>
            <a:chExt cx="5791970" cy="2214568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5660040" y="1919707"/>
              <a:ext cx="5791970" cy="175432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var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assembly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typeof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ResourceLib.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CommonResources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Assembly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8F08C4"/>
                  </a:solidFill>
                  <a:effectLst/>
                  <a:latin typeface="Consolas" panose="020B0609020204030204" pitchFamily="49" charset="0"/>
                </a:rPr>
                <a:t>foreach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(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var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resourceName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8F08C4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assembly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GetManifestResourceNames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())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WriteLine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resourceName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var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stream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assembly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GetManifestResourceStream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resourceName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WriteLine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stream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.Length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60040" y="1459465"/>
              <a:ext cx="5143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Получаем список ресурсов и потоки для их чтения</a:t>
              </a:r>
              <a:endParaRPr lang="ru-RU" dirty="0"/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616538" y="1555515"/>
            <a:ext cx="3743847" cy="2953162"/>
            <a:chOff x="616538" y="1555515"/>
            <a:chExt cx="3743847" cy="295316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538" y="1555515"/>
              <a:ext cx="3743847" cy="29531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Прямоугольник 8"/>
            <p:cNvSpPr/>
            <p:nvPr/>
          </p:nvSpPr>
          <p:spPr>
            <a:xfrm>
              <a:off x="2361537" y="3674033"/>
              <a:ext cx="1979875" cy="245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Скругленная прямоугольная выноска 10"/>
          <p:cNvSpPr/>
          <p:nvPr/>
        </p:nvSpPr>
        <p:spPr>
          <a:xfrm>
            <a:off x="7187979" y="3797013"/>
            <a:ext cx="3252083" cy="610262"/>
          </a:xfrm>
          <a:prstGeom prst="wedgeRoundRectCallout">
            <a:avLst>
              <a:gd name="adj1" fmla="val 64497"/>
              <a:gd name="adj2" fmla="val -16030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 smtClean="0"/>
              <a:t>По умолчанию имя </a:t>
            </a:r>
          </a:p>
          <a:p>
            <a:pPr algn="ctr"/>
            <a:r>
              <a:rPr lang="en-US" sz="1100" b="1" dirty="0"/>
              <a:t>&lt;</a:t>
            </a:r>
            <a:r>
              <a:rPr lang="en-US" sz="1100" b="1" dirty="0" err="1"/>
              <a:t>defaultNamespace</a:t>
            </a:r>
            <a:r>
              <a:rPr lang="en-US" sz="1100" b="1" dirty="0"/>
              <a:t>&gt;.&lt;</a:t>
            </a:r>
            <a:r>
              <a:rPr lang="en-US" sz="1100" b="1" dirty="0" err="1"/>
              <a:t>folderName</a:t>
            </a:r>
            <a:r>
              <a:rPr lang="en-US" sz="1100" b="1" dirty="0"/>
              <a:t>&gt;.&lt;</a:t>
            </a:r>
            <a:r>
              <a:rPr lang="en-US" sz="1100" b="1" dirty="0" err="1"/>
              <a:t>fileName</a:t>
            </a:r>
            <a:r>
              <a:rPr lang="en-US" sz="1100" b="1" dirty="0"/>
              <a:t>&gt;</a:t>
            </a:r>
            <a:endParaRPr lang="ru-RU" sz="1100" b="1" dirty="0"/>
          </a:p>
        </p:txBody>
      </p:sp>
      <p:sp>
        <p:nvSpPr>
          <p:cNvPr id="12" name="Скругленная прямоугольная выноска 11"/>
          <p:cNvSpPr/>
          <p:nvPr/>
        </p:nvSpPr>
        <p:spPr>
          <a:xfrm>
            <a:off x="5397680" y="5611602"/>
            <a:ext cx="2244779" cy="610262"/>
          </a:xfrm>
          <a:prstGeom prst="wedgeRoundRectCallout">
            <a:avLst>
              <a:gd name="adj1" fmla="val -75688"/>
              <a:gd name="adj2" fmla="val -888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 smtClean="0"/>
              <a:t>Переопределяем имя ресурса</a:t>
            </a:r>
            <a:endParaRPr lang="ru-RU" sz="1100" b="1" dirty="0"/>
          </a:p>
        </p:txBody>
      </p:sp>
    </p:spTree>
    <p:extLst>
      <p:ext uri="{BB962C8B-B14F-4D97-AF65-F5344CB8AC3E}">
        <p14:creationId xmlns:p14="http://schemas.microsoft.com/office/powerpoint/2010/main" val="144157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Типизированные ресурсы (в </a:t>
            </a:r>
            <a:r>
              <a:rPr lang="en-US" dirty="0" smtClean="0"/>
              <a:t>VS)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85" y="2960494"/>
            <a:ext cx="6520525" cy="3656212"/>
          </a:xfrm>
          <a:prstGeom prst="rect">
            <a:avLst/>
          </a:prstGeom>
        </p:spPr>
      </p:pic>
      <p:sp>
        <p:nvSpPr>
          <p:cNvPr id="6" name="Скругленная прямоугольная выноска 5"/>
          <p:cNvSpPr/>
          <p:nvPr/>
        </p:nvSpPr>
        <p:spPr>
          <a:xfrm>
            <a:off x="10288988" y="4399101"/>
            <a:ext cx="1645920" cy="610262"/>
          </a:xfrm>
          <a:prstGeom prst="wedgeRoundRectCallout">
            <a:avLst>
              <a:gd name="adj1" fmla="val -94805"/>
              <a:gd name="adj2" fmla="val -39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 smtClean="0"/>
              <a:t>Ресурсный файл (может быть не один)</a:t>
            </a:r>
            <a:endParaRPr lang="ru-RU" sz="1100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6838347" y="2146458"/>
            <a:ext cx="1645920" cy="610262"/>
          </a:xfrm>
          <a:prstGeom prst="wedgeRoundRectCallout">
            <a:avLst>
              <a:gd name="adj1" fmla="val -65337"/>
              <a:gd name="adj2" fmla="val 25794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 smtClean="0"/>
              <a:t>Разные типы ресурсов: строки файлы, …</a:t>
            </a:r>
            <a:endParaRPr lang="ru-RU" sz="11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03" y="1446931"/>
            <a:ext cx="3331597" cy="1399053"/>
          </a:xfrm>
          <a:prstGeom prst="rect">
            <a:avLst/>
          </a:prstGeom>
        </p:spPr>
      </p:pic>
      <p:sp>
        <p:nvSpPr>
          <p:cNvPr id="9" name="Скругленная прямоугольная выноска 8"/>
          <p:cNvSpPr/>
          <p:nvPr/>
        </p:nvSpPr>
        <p:spPr>
          <a:xfrm>
            <a:off x="10416209" y="5385062"/>
            <a:ext cx="1645920" cy="610262"/>
          </a:xfrm>
          <a:prstGeom prst="wedgeRoundRectCallout">
            <a:avLst>
              <a:gd name="adj1" fmla="val -94805"/>
              <a:gd name="adj2" fmla="val -39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 smtClean="0"/>
              <a:t>Ресурсный файл – встраиваемый ресурс, но сами ресурсы - нет</a:t>
            </a:r>
            <a:endParaRPr lang="ru-RU" sz="11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35" y="1446931"/>
            <a:ext cx="3062950" cy="1460713"/>
          </a:xfrm>
          <a:prstGeom prst="rect">
            <a:avLst/>
          </a:prstGeom>
        </p:spPr>
      </p:pic>
      <p:sp>
        <p:nvSpPr>
          <p:cNvPr id="11" name="Скругленная прямоугольная выноска 10"/>
          <p:cNvSpPr/>
          <p:nvPr/>
        </p:nvSpPr>
        <p:spPr>
          <a:xfrm>
            <a:off x="691763" y="3259640"/>
            <a:ext cx="2177807" cy="610262"/>
          </a:xfrm>
          <a:prstGeom prst="wedgeRoundRectCallout">
            <a:avLst>
              <a:gd name="adj1" fmla="val 186354"/>
              <a:gd name="adj2" fmla="val 12243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 smtClean="0"/>
              <a:t>Для некоторых ресурсов можно уточнить в каком виде они возвращаются (</a:t>
            </a:r>
            <a:r>
              <a:rPr lang="en-US" sz="1100" dirty="0" err="1" smtClean="0"/>
              <a:t>.Net</a:t>
            </a:r>
            <a:r>
              <a:rPr lang="en-US" sz="1100" dirty="0" smtClean="0"/>
              <a:t> </a:t>
            </a:r>
            <a:r>
              <a:rPr lang="ru-RU" sz="1100" dirty="0" smtClean="0"/>
              <a:t>тип)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3072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Resx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.resources</a:t>
            </a:r>
            <a:r>
              <a:rPr lang="ru-RU" dirty="0" smtClean="0"/>
              <a:t> файлы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1381" y="1685316"/>
            <a:ext cx="4826962" cy="20313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xml:space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preserve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Goodbye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!!!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&lt;/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xml:space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preserve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{0}!!!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&lt;/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assembly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System.Windows.Forms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9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System.Windows.Forms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/&gt;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Image_about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9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System.Resources.ResXFileRef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System.Windows.Forms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Image_about.bmp;System.Byte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 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mscorlib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&lt;/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9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428145" y="1975038"/>
            <a:ext cx="17101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Resgen.exe (Resource File Generator)</a:t>
            </a:r>
            <a:endParaRPr lang="ru-RU" dirty="0"/>
          </a:p>
        </p:txBody>
      </p:sp>
      <p:sp>
        <p:nvSpPr>
          <p:cNvPr id="5" name="Стрелка вправо 4"/>
          <p:cNvSpPr/>
          <p:nvPr/>
        </p:nvSpPr>
        <p:spPr>
          <a:xfrm rot="19313816">
            <a:off x="5427125" y="3086889"/>
            <a:ext cx="1074563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низ 6"/>
          <p:cNvSpPr/>
          <p:nvPr/>
        </p:nvSpPr>
        <p:spPr>
          <a:xfrm rot="16200000">
            <a:off x="8317147" y="2104363"/>
            <a:ext cx="484632" cy="655751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761" y="4227606"/>
            <a:ext cx="5110412" cy="185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27" y="3894267"/>
            <a:ext cx="3432429" cy="1682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авая фигурная скобка 9"/>
          <p:cNvSpPr/>
          <p:nvPr/>
        </p:nvSpPr>
        <p:spPr>
          <a:xfrm>
            <a:off x="5129813" y="1685316"/>
            <a:ext cx="230588" cy="398913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884" y="1725930"/>
            <a:ext cx="2831869" cy="150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07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Типизированные ресурсы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1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94308"/>
            <a:ext cx="10515600" cy="1325563"/>
          </a:xfrm>
        </p:spPr>
        <p:txBody>
          <a:bodyPr/>
          <a:lstStyle/>
          <a:p>
            <a:r>
              <a:rPr lang="en-US" dirty="0" smtClean="0"/>
              <a:t>API </a:t>
            </a:r>
            <a:r>
              <a:rPr lang="ru-RU" dirty="0" smtClean="0"/>
              <a:t>работы с ресурсами (</a:t>
            </a:r>
            <a:r>
              <a:rPr lang="en-US" dirty="0" smtClean="0"/>
              <a:t>.resources)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2" y="1501100"/>
            <a:ext cx="3606661" cy="5172076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5276915" y="2595360"/>
            <a:ext cx="4114800" cy="3766529"/>
            <a:chOff x="5276915" y="2595360"/>
            <a:chExt cx="4114800" cy="3766529"/>
          </a:xfrm>
        </p:grpSpPr>
        <p:sp>
          <p:nvSpPr>
            <p:cNvPr id="7" name="Овал 6"/>
            <p:cNvSpPr/>
            <p:nvPr/>
          </p:nvSpPr>
          <p:spPr>
            <a:xfrm>
              <a:off x="5276915" y="2595360"/>
              <a:ext cx="4114800" cy="37665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 smtClean="0"/>
                <a:t>ResourceManager</a:t>
              </a:r>
              <a:endParaRPr lang="ru-RU" dirty="0"/>
            </a:p>
          </p:txBody>
        </p:sp>
        <p:sp>
          <p:nvSpPr>
            <p:cNvPr id="6" name="Овал 5"/>
            <p:cNvSpPr/>
            <p:nvPr/>
          </p:nvSpPr>
          <p:spPr>
            <a:xfrm>
              <a:off x="5795738" y="3727385"/>
              <a:ext cx="3077155" cy="22899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 smtClean="0"/>
                <a:t>ResourceSet</a:t>
              </a:r>
              <a:endParaRPr lang="ru-RU" dirty="0"/>
            </a:p>
          </p:txBody>
        </p:sp>
        <p:sp>
          <p:nvSpPr>
            <p:cNvPr id="5" name="Овал 4"/>
            <p:cNvSpPr/>
            <p:nvPr/>
          </p:nvSpPr>
          <p:spPr>
            <a:xfrm>
              <a:off x="6511355" y="5335197"/>
              <a:ext cx="1645920" cy="58091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 smtClean="0"/>
                <a:t>ResourceReader</a:t>
              </a:r>
              <a:endParaRPr lang="ru-RU" sz="1200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5885529" y="4536176"/>
              <a:ext cx="1645920" cy="672393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err="1" smtClean="0"/>
                <a:t>ResourceWriter</a:t>
              </a:r>
              <a:endParaRPr lang="ru-RU" sz="1200" dirty="0"/>
            </a:p>
          </p:txBody>
        </p:sp>
      </p:grpSp>
      <p:sp>
        <p:nvSpPr>
          <p:cNvPr id="8" name="Скругленная прямоугольная выноска 7"/>
          <p:cNvSpPr/>
          <p:nvPr/>
        </p:nvSpPr>
        <p:spPr>
          <a:xfrm>
            <a:off x="9105089" y="5916109"/>
            <a:ext cx="2373549" cy="612648"/>
          </a:xfrm>
          <a:prstGeom prst="wedgeRoundRectCallout">
            <a:avLst>
              <a:gd name="adj1" fmla="val -100710"/>
              <a:gd name="adj2" fmla="val -756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 smtClean="0"/>
              <a:t>Энумератор</a:t>
            </a:r>
            <a:r>
              <a:rPr lang="ru-RU" sz="1400" dirty="0" smtClean="0"/>
              <a:t> ресурсов из потока</a:t>
            </a:r>
            <a:endParaRPr lang="ru-RU" sz="1400" dirty="0"/>
          </a:p>
        </p:txBody>
      </p:sp>
      <p:sp>
        <p:nvSpPr>
          <p:cNvPr id="10" name="Скругленная прямоугольная выноска 9"/>
          <p:cNvSpPr/>
          <p:nvPr/>
        </p:nvSpPr>
        <p:spPr>
          <a:xfrm>
            <a:off x="9640111" y="3727385"/>
            <a:ext cx="1945531" cy="612648"/>
          </a:xfrm>
          <a:prstGeom prst="wedgeRoundRectCallout">
            <a:avLst>
              <a:gd name="adj1" fmla="val -126495"/>
              <a:gd name="adj2" fmla="val 5773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Сохраняет прочитанные ресурсы в </a:t>
            </a:r>
            <a:r>
              <a:rPr lang="en-US" sz="1400" dirty="0" err="1" smtClean="0"/>
              <a:t>Hashtable</a:t>
            </a:r>
            <a:endParaRPr lang="ru-RU" sz="1400" dirty="0"/>
          </a:p>
        </p:txBody>
      </p:sp>
      <p:sp>
        <p:nvSpPr>
          <p:cNvPr id="11" name="Скругленная прямоугольная выноска 10"/>
          <p:cNvSpPr/>
          <p:nvPr/>
        </p:nvSpPr>
        <p:spPr>
          <a:xfrm>
            <a:off x="9910538" y="1895261"/>
            <a:ext cx="1568100" cy="612648"/>
          </a:xfrm>
          <a:prstGeom prst="wedgeRoundRectCallout">
            <a:avLst>
              <a:gd name="adj1" fmla="val -159792"/>
              <a:gd name="adj2" fmla="val 1418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Поддерживает локализацию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23243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обертки для доступа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97" y="2139730"/>
            <a:ext cx="7063560" cy="4148247"/>
          </a:xfrm>
          <a:prstGeom prst="rect">
            <a:avLst/>
          </a:prstGeom>
        </p:spPr>
      </p:pic>
      <p:sp>
        <p:nvSpPr>
          <p:cNvPr id="6" name="Скругленная прямоугольная выноска 5"/>
          <p:cNvSpPr/>
          <p:nvPr/>
        </p:nvSpPr>
        <p:spPr>
          <a:xfrm>
            <a:off x="4450079" y="1385557"/>
            <a:ext cx="2006379" cy="610262"/>
          </a:xfrm>
          <a:prstGeom prst="wedgeRoundRectCallout">
            <a:avLst>
              <a:gd name="adj1" fmla="val -72583"/>
              <a:gd name="adj2" fmla="val 23579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 smtClean="0"/>
              <a:t>Выбор генератора (внутри сборки, публичный, без генерации)</a:t>
            </a:r>
            <a:endParaRPr lang="ru-RU" sz="1100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9634331" y="5154475"/>
            <a:ext cx="1645920" cy="610262"/>
          </a:xfrm>
          <a:prstGeom prst="wedgeRoundRectCallout">
            <a:avLst>
              <a:gd name="adj1" fmla="val -115095"/>
              <a:gd name="adj2" fmla="val -4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 smtClean="0"/>
              <a:t>Выбранный генератор</a:t>
            </a:r>
            <a:endParaRPr lang="ru-RU" sz="1100" dirty="0"/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9707880" y="3222308"/>
            <a:ext cx="1645920" cy="610262"/>
          </a:xfrm>
          <a:prstGeom prst="wedgeRoundRectCallout">
            <a:avLst>
              <a:gd name="adj1" fmla="val -157124"/>
              <a:gd name="adj2" fmla="val -3131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 smtClean="0"/>
              <a:t>Сгенерированный класс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410701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58" y="2201816"/>
            <a:ext cx="4239217" cy="134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931673" y="2160033"/>
            <a:ext cx="5750292" cy="138499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resourceManager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ResourceManager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ResourcesSampleLib.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CommonResource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helloString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resourceManager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helloString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helloString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"Mihail"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931673" y="4212229"/>
            <a:ext cx="5750292" cy="95410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helloString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CommonResource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.Hello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helloString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helloString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"Mihail"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5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Локализованные ресурсы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842" y="2094391"/>
            <a:ext cx="4734602" cy="1722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93" y="4545624"/>
            <a:ext cx="5119236" cy="155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Группа 7"/>
          <p:cNvGrpSpPr/>
          <p:nvPr/>
        </p:nvGrpSpPr>
        <p:grpSpPr>
          <a:xfrm>
            <a:off x="329317" y="1819735"/>
            <a:ext cx="5979836" cy="3502402"/>
            <a:chOff x="329317" y="1819735"/>
            <a:chExt cx="5979836" cy="350240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317" y="1819735"/>
              <a:ext cx="5979836" cy="35024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Прямоугольник 6"/>
            <p:cNvSpPr/>
            <p:nvPr/>
          </p:nvSpPr>
          <p:spPr>
            <a:xfrm>
              <a:off x="4929809" y="2775005"/>
              <a:ext cx="1379344" cy="10416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246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Локализованные ресурсы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50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Microsoft.Extensions.Localization</a:t>
            </a:r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620202" y="1614114"/>
            <a:ext cx="4857420" cy="1819594"/>
            <a:chOff x="620202" y="1614114"/>
            <a:chExt cx="4857420" cy="1819594"/>
          </a:xfrm>
        </p:grpSpPr>
        <p:sp>
          <p:nvSpPr>
            <p:cNvPr id="3" name="Rectangle 1"/>
            <p:cNvSpPr>
              <a:spLocks noChangeArrowheads="1"/>
            </p:cNvSpPr>
            <p:nvPr/>
          </p:nvSpPr>
          <p:spPr bwMode="auto">
            <a:xfrm>
              <a:off x="620202" y="2048713"/>
              <a:ext cx="4857420" cy="138499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SampleService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IStringLocalizer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StringResources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stringLocalizer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public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HelloTypeString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=&gt;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stringLocalizer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    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GetString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Hello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typeof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SampleService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20202" y="1614114"/>
              <a:ext cx="4580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Сервис с зависимостью в виде </a:t>
              </a:r>
              <a:r>
                <a:rPr lang="ru-RU" dirty="0" err="1" smtClean="0"/>
                <a:t>локализатора</a:t>
              </a:r>
              <a:endParaRPr lang="ru-RU" dirty="0"/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5909578" y="3495759"/>
            <a:ext cx="5876930" cy="2925188"/>
            <a:chOff x="5909578" y="3495759"/>
            <a:chExt cx="5876930" cy="292518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5909578" y="3927957"/>
              <a:ext cx="5876930" cy="249299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var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serviceCollection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ServiceCollection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serviceCollection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AddTransient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SampleService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&gt;();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serviceCollection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AddLocalization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serviceCollection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AddLogging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var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service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serviceCollection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BuildServiceProvider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GetService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SampleService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&gt;()!;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WriteLine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service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.HelloTypeString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CultureInfo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.CurrentUICulture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CultureInfo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GetCultureInfo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ru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-RU"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WriteLine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service</a:t>
              </a:r>
              <a:r>
                <a:rPr kumimoji="0" lang="ru-RU" altLang="ru-RU" sz="12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.HelloTypeString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60295" y="3495759"/>
              <a:ext cx="372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Инициализация </a:t>
              </a:r>
              <a:r>
                <a:rPr lang="en-US" dirty="0" smtClean="0"/>
                <a:t>DI</a:t>
              </a:r>
              <a:r>
                <a:rPr lang="ru-RU" dirty="0" smtClean="0"/>
                <a:t> и использование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74950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терминах…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591" y="2870213"/>
            <a:ext cx="4816409" cy="345107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11534" y="4144291"/>
            <a:ext cx="6864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Но с точки зрения технической части</a:t>
            </a:r>
          </a:p>
          <a:p>
            <a:pPr lvl="1"/>
            <a:r>
              <a:rPr lang="en-US" dirty="0" smtClean="0"/>
              <a:t>Globalization </a:t>
            </a:r>
            <a:r>
              <a:rPr lang="en-US" dirty="0"/>
              <a:t>(G11N) = </a:t>
            </a:r>
            <a:r>
              <a:rPr lang="ru-RU" dirty="0" smtClean="0"/>
              <a:t> </a:t>
            </a:r>
          </a:p>
          <a:p>
            <a:pPr lvl="1"/>
            <a:r>
              <a:rPr lang="ru-RU" dirty="0"/>
              <a:t>	</a:t>
            </a:r>
            <a:r>
              <a:rPr lang="en-US" dirty="0" smtClean="0"/>
              <a:t>World-Readiness</a:t>
            </a:r>
            <a:r>
              <a:rPr lang="en-US" dirty="0"/>
              <a:t> = </a:t>
            </a:r>
          </a:p>
          <a:p>
            <a:pPr lvl="1"/>
            <a:r>
              <a:rPr lang="ru-RU" dirty="0"/>
              <a:t>	</a:t>
            </a:r>
            <a:r>
              <a:rPr lang="ru-RU" dirty="0" smtClean="0"/>
              <a:t>	</a:t>
            </a:r>
            <a:r>
              <a:rPr lang="en-US" dirty="0" smtClean="0"/>
              <a:t>Internationalization </a:t>
            </a:r>
            <a:r>
              <a:rPr lang="en-US" dirty="0"/>
              <a:t>(I18n) + N * Localization (L10n) </a:t>
            </a:r>
            <a:endParaRPr lang="ru-RU" dirty="0"/>
          </a:p>
        </p:txBody>
      </p:sp>
      <p:sp>
        <p:nvSpPr>
          <p:cNvPr id="5" name="Rectangle 3"/>
          <p:cNvSpPr/>
          <p:nvPr/>
        </p:nvSpPr>
        <p:spPr>
          <a:xfrm>
            <a:off x="598999" y="1690688"/>
            <a:ext cx="65571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/>
              <a:t>Глобализация (</a:t>
            </a:r>
            <a:r>
              <a:rPr lang="en-US" b="1" i="1" dirty="0" smtClean="0"/>
              <a:t>Globalization</a:t>
            </a:r>
            <a:r>
              <a:rPr lang="ru-RU" b="1" i="1" dirty="0" smtClean="0"/>
              <a:t>,</a:t>
            </a:r>
            <a:r>
              <a:rPr lang="en-US" b="1" i="1" dirty="0" smtClean="0"/>
              <a:t> G11N) </a:t>
            </a:r>
            <a:r>
              <a:rPr lang="en-US" i="1" dirty="0"/>
              <a:t>– </a:t>
            </a:r>
            <a:r>
              <a:rPr lang="ru-RU" i="1" dirty="0" smtClean="0"/>
              <a:t>в большей степени маркетинговый термин, включающий:</a:t>
            </a:r>
          </a:p>
          <a:p>
            <a:pPr marL="285750" indent="-285750">
              <a:buFontTx/>
              <a:buChar char="-"/>
            </a:pPr>
            <a:r>
              <a:rPr lang="ru-RU" i="1" dirty="0" smtClean="0"/>
              <a:t>локализацию продукта</a:t>
            </a:r>
          </a:p>
          <a:p>
            <a:pPr marL="285750" indent="-285750">
              <a:buFontTx/>
              <a:buChar char="-"/>
            </a:pPr>
            <a:r>
              <a:rPr lang="ru-RU" i="1" dirty="0" smtClean="0"/>
              <a:t>адаптацию его под местное законодательство</a:t>
            </a:r>
          </a:p>
          <a:p>
            <a:pPr marL="285750" indent="-285750">
              <a:buFontTx/>
              <a:buChar char="-"/>
            </a:pPr>
            <a:r>
              <a:rPr lang="ru-RU" i="1" dirty="0" smtClean="0"/>
              <a:t>организацию продвижения, продаж, сопровождения в каждом регионе</a:t>
            </a:r>
          </a:p>
          <a:p>
            <a:pPr marL="285750" indent="-285750">
              <a:buFontTx/>
              <a:buChar char="-"/>
            </a:pPr>
            <a:r>
              <a:rPr lang="ru-RU" i="1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658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Подведем итог…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56195" y="1690688"/>
            <a:ext cx="499760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Точки приложения усилий</a:t>
            </a:r>
          </a:p>
          <a:p>
            <a:pPr lvl="1"/>
            <a:r>
              <a:rPr lang="ru-RU" dirty="0" smtClean="0"/>
              <a:t>Интернационализация</a:t>
            </a:r>
            <a:endParaRPr lang="ru-RU" dirty="0"/>
          </a:p>
          <a:p>
            <a:pPr lvl="1"/>
            <a:r>
              <a:rPr lang="ru-RU" dirty="0" smtClean="0"/>
              <a:t>Локализация</a:t>
            </a:r>
          </a:p>
          <a:p>
            <a:pPr lvl="1"/>
            <a:endParaRPr lang="ru-RU" dirty="0"/>
          </a:p>
          <a:p>
            <a:r>
              <a:rPr lang="ru-RU" dirty="0" smtClean="0"/>
              <a:t>Области: контент, данные, интерфейс</a:t>
            </a:r>
          </a:p>
          <a:p>
            <a:endParaRPr lang="ru-RU" dirty="0"/>
          </a:p>
          <a:p>
            <a:r>
              <a:rPr lang="ru-RU" dirty="0" smtClean="0"/>
              <a:t>Поддержка в </a:t>
            </a:r>
            <a:r>
              <a:rPr lang="en-US" dirty="0" err="1" smtClean="0"/>
              <a:t>.Net</a:t>
            </a:r>
            <a:endParaRPr lang="ru-RU" dirty="0" smtClean="0"/>
          </a:p>
          <a:p>
            <a:pPr lvl="1"/>
            <a:r>
              <a:rPr lang="ru-RU" dirty="0" smtClean="0"/>
              <a:t>Культура</a:t>
            </a:r>
            <a:endParaRPr lang="en-US" dirty="0" smtClean="0"/>
          </a:p>
          <a:p>
            <a:pPr lvl="1"/>
            <a:r>
              <a:rPr lang="ru-RU" dirty="0" smtClean="0"/>
              <a:t>Данные (представление)</a:t>
            </a:r>
          </a:p>
          <a:p>
            <a:pPr lvl="1"/>
            <a:r>
              <a:rPr lang="ru-RU"/>
              <a:t>Ресурсы и </a:t>
            </a:r>
            <a:r>
              <a:rPr lang="ru-RU" smtClean="0"/>
              <a:t>строки</a:t>
            </a:r>
            <a:endParaRPr lang="ru-RU"/>
          </a:p>
          <a:p>
            <a:pPr lvl="1"/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97" y="2018681"/>
            <a:ext cx="5529203" cy="36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Интернационализация ПО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5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Области локализации</a:t>
            </a:r>
            <a:endParaRPr lang="ru-RU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690074"/>
              </p:ext>
            </p:extLst>
          </p:nvPr>
        </p:nvGraphicFramePr>
        <p:xfrm>
          <a:off x="464582" y="2036212"/>
          <a:ext cx="11119104" cy="451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139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44A015-1305-4C83-B9FC-49B55D962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244A015-1305-4C83-B9FC-49B55D962C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293C71-5AE9-4B00-9FAC-359FCC728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52293C71-5AE9-4B00-9FAC-359FCC7289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A2B6D9-E42A-4242-96BC-2F39E95BEB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7A2B6D9-E42A-4242-96BC-2F39E95BEB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49EFE9-C5F8-46FC-95E1-12FD69C11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0F49EFE9-C5F8-46FC-95E1-12FD69C114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D17445-F50C-4A61-9FA3-3A1759541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FD17445-F50C-4A61-9FA3-3A1759541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Локализация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6045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У каждого элемента (новость, документ, …) имеется множество переводов</a:t>
            </a:r>
          </a:p>
          <a:p>
            <a:pPr lvl="1"/>
            <a:r>
              <a:rPr lang="ru-RU" dirty="0" smtClean="0"/>
              <a:t>иногда и перевод каждой верси</a:t>
            </a:r>
            <a:r>
              <a:rPr lang="ru-RU" dirty="0"/>
              <a:t>и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Процесс (</a:t>
            </a:r>
            <a:r>
              <a:rPr lang="en-US" dirty="0" smtClean="0"/>
              <a:t>workflow</a:t>
            </a:r>
            <a:r>
              <a:rPr lang="ru-RU" dirty="0" smtClean="0"/>
              <a:t>) трансляции реализуется внутри самого приложения (</a:t>
            </a:r>
            <a:r>
              <a:rPr lang="en-US" dirty="0" smtClean="0"/>
              <a:t>CMS, ECM</a:t>
            </a:r>
            <a:r>
              <a:rPr lang="ru-RU" dirty="0" smtClean="0"/>
              <a:t>, …) или комбинации:</a:t>
            </a:r>
          </a:p>
          <a:p>
            <a:pPr lvl="1"/>
            <a:r>
              <a:rPr lang="ru-RU" dirty="0" smtClean="0"/>
              <a:t>Подготовка перевода</a:t>
            </a:r>
          </a:p>
          <a:p>
            <a:pPr lvl="2"/>
            <a:r>
              <a:rPr lang="ru-RU" dirty="0" smtClean="0"/>
              <a:t>Перевод, </a:t>
            </a:r>
            <a:r>
              <a:rPr lang="ru-RU" dirty="0" err="1" smtClean="0"/>
              <a:t>ревью</a:t>
            </a:r>
            <a:r>
              <a:rPr lang="ru-RU" dirty="0" smtClean="0"/>
              <a:t>, согласование, …</a:t>
            </a:r>
          </a:p>
          <a:p>
            <a:pPr lvl="1"/>
            <a:r>
              <a:rPr lang="ru-RU" dirty="0" smtClean="0"/>
              <a:t>Обновление переводов, если меняется исходный элемент</a:t>
            </a:r>
            <a:endParaRPr lang="ru-RU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t="8913"/>
          <a:stretch/>
        </p:blipFill>
        <p:spPr>
          <a:xfrm>
            <a:off x="6504222" y="1256306"/>
            <a:ext cx="5001274" cy="3216096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3"/>
          <a:srcRect t="8943"/>
          <a:stretch/>
        </p:blipFill>
        <p:spPr>
          <a:xfrm>
            <a:off x="6964778" y="3005593"/>
            <a:ext cx="5170217" cy="33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Статические элементы интерфейса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0" y="1825625"/>
            <a:ext cx="4417612" cy="4351338"/>
          </a:xfrm>
        </p:spPr>
        <p:txBody>
          <a:bodyPr/>
          <a:lstStyle/>
          <a:p>
            <a:r>
              <a:rPr lang="ru-RU" dirty="0" smtClean="0"/>
              <a:t>Текст</a:t>
            </a:r>
            <a:endParaRPr lang="en-US" dirty="0"/>
          </a:p>
          <a:p>
            <a:pPr lvl="1"/>
            <a:r>
              <a:rPr lang="ru-RU" dirty="0" smtClean="0"/>
              <a:t>Меню (</a:t>
            </a:r>
            <a:r>
              <a:rPr lang="en-US" dirty="0" smtClean="0"/>
              <a:t>menus)</a:t>
            </a:r>
            <a:endParaRPr lang="en-US" dirty="0"/>
          </a:p>
          <a:p>
            <a:pPr lvl="1"/>
            <a:r>
              <a:rPr lang="ru-RU" dirty="0" smtClean="0"/>
              <a:t>Метки (</a:t>
            </a:r>
            <a:r>
              <a:rPr lang="en-US" dirty="0" smtClean="0"/>
              <a:t>labels)</a:t>
            </a:r>
            <a:endParaRPr lang="en-US" dirty="0"/>
          </a:p>
          <a:p>
            <a:pPr lvl="1"/>
            <a:r>
              <a:rPr lang="ru-RU" dirty="0"/>
              <a:t>С</a:t>
            </a:r>
            <a:r>
              <a:rPr lang="ru-RU" dirty="0" smtClean="0"/>
              <a:t>ообщения</a:t>
            </a:r>
            <a:endParaRPr lang="en-US" dirty="0"/>
          </a:p>
          <a:p>
            <a:pPr lvl="1"/>
            <a:endParaRPr lang="en-US" dirty="0"/>
          </a:p>
          <a:p>
            <a:r>
              <a:rPr lang="ru-RU" dirty="0" smtClean="0"/>
              <a:t>Иконки и изображения</a:t>
            </a:r>
            <a:endParaRPr lang="ru-RU" dirty="0"/>
          </a:p>
          <a:p>
            <a:endParaRPr lang="ru-RU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072" y="1614919"/>
            <a:ext cx="4357689" cy="298888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729" y="2615979"/>
            <a:ext cx="4242427" cy="2909828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73" y="3765109"/>
            <a:ext cx="4225305" cy="289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. Creating Types in C" id="{F2E59D16-3580-4F1B-B291-C12C13E0F8CF}" vid="{9CF71352-9A11-413D-9085-BB779D7C4D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лекции модуля</Template>
  <TotalTime>862</TotalTime>
  <Words>2419</Words>
  <Application>Microsoft Office PowerPoint</Application>
  <PresentationFormat>Широкоэкранный</PresentationFormat>
  <Paragraphs>587</Paragraphs>
  <Slides>50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9" baseType="lpstr">
      <vt:lpstr>MS Gothic</vt:lpstr>
      <vt:lpstr>Arial</vt:lpstr>
      <vt:lpstr>Calibri</vt:lpstr>
      <vt:lpstr>Calibri Light</vt:lpstr>
      <vt:lpstr>Consolas</vt:lpstr>
      <vt:lpstr>Trebuchet MS</vt:lpstr>
      <vt:lpstr>Verdana</vt:lpstr>
      <vt:lpstr>Wingdings</vt:lpstr>
      <vt:lpstr>Тема Office</vt:lpstr>
      <vt:lpstr>Локализация и ресурсы</vt:lpstr>
      <vt:lpstr>Agenda</vt:lpstr>
      <vt:lpstr>Локализация и интернационализация</vt:lpstr>
      <vt:lpstr>О терминах…</vt:lpstr>
      <vt:lpstr>О терминах…</vt:lpstr>
      <vt:lpstr>Интернационализация ПО</vt:lpstr>
      <vt:lpstr>Области локализации</vt:lpstr>
      <vt:lpstr>Локализация данных</vt:lpstr>
      <vt:lpstr>Статические элементы интерфейса</vt:lpstr>
      <vt:lpstr>Календари</vt:lpstr>
      <vt:lpstr>Представление (форматирование) дат</vt:lpstr>
      <vt:lpstr>Представление времени</vt:lpstr>
      <vt:lpstr>Временные зоны</vt:lpstr>
      <vt:lpstr>Форматирование чисел</vt:lpstr>
      <vt:lpstr>Представление валют</vt:lpstr>
      <vt:lpstr>Единицы (длины, времени, массы, …)</vt:lpstr>
      <vt:lpstr>Адреса</vt:lpstr>
      <vt:lpstr>Телефонные номера</vt:lpstr>
      <vt:lpstr>Практики интернационализации</vt:lpstr>
      <vt:lpstr>Разделение кода и данных</vt:lpstr>
      <vt:lpstr>Иконки / изображения</vt:lpstr>
      <vt:lpstr>Расширемые области текста</vt:lpstr>
      <vt:lpstr>Обмен данными</vt:lpstr>
      <vt:lpstr>Интернационализация в .Net</vt:lpstr>
      <vt:lpstr>Пакеты и пространства имен</vt:lpstr>
      <vt:lpstr>Основные типы System.Globalization</vt:lpstr>
      <vt:lpstr>Культура и регион</vt:lpstr>
      <vt:lpstr>Имя культуры (RFC 5646)</vt:lpstr>
      <vt:lpstr>Получение CultureInfo и RegionInfo</vt:lpstr>
      <vt:lpstr>Пример культур</vt:lpstr>
      <vt:lpstr>Пример региона</vt:lpstr>
      <vt:lpstr>Типы для даты и времени</vt:lpstr>
      <vt:lpstr>DateTimeFormatInfo</vt:lpstr>
      <vt:lpstr>DateTimeFormatInfo</vt:lpstr>
      <vt:lpstr>Calendar</vt:lpstr>
      <vt:lpstr>TimeZoneInfo</vt:lpstr>
      <vt:lpstr>TimeZoneInfo</vt:lpstr>
      <vt:lpstr>Ресурсы</vt:lpstr>
      <vt:lpstr>Что такое ресурсы?</vt:lpstr>
      <vt:lpstr>Manifest resources</vt:lpstr>
      <vt:lpstr>Типизированные ресурсы (в VS)</vt:lpstr>
      <vt:lpstr>.Resx и .resources файлы</vt:lpstr>
      <vt:lpstr>Типизированные ресурсы</vt:lpstr>
      <vt:lpstr>API работы с ресурсами (.resources)</vt:lpstr>
      <vt:lpstr>Генерация обертки для доступа</vt:lpstr>
      <vt:lpstr>Пример</vt:lpstr>
      <vt:lpstr>Локализованные ресурсы</vt:lpstr>
      <vt:lpstr>Локализованные ресурсы</vt:lpstr>
      <vt:lpstr>Microsoft.Extensions.Localization</vt:lpstr>
      <vt:lpstr>Подведем итог…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Локализация и ресурсы</dc:title>
  <dc:creator>Михаил Романов</dc:creator>
  <cp:lastModifiedBy>Михаил Романов</cp:lastModifiedBy>
  <cp:revision>49</cp:revision>
  <dcterms:created xsi:type="dcterms:W3CDTF">2024-09-29T07:42:20Z</dcterms:created>
  <dcterms:modified xsi:type="dcterms:W3CDTF">2024-11-24T13:06:45Z</dcterms:modified>
</cp:coreProperties>
</file>